
<file path=[Content_Types].xml><?xml version="1.0" encoding="utf-8"?>
<Types xmlns="http://schemas.openxmlformats.org/package/2006/content-types">
  <Default Extension="png" ContentType="image/png"/>
  <Default Extension="bin" ContentType="audio/unknown"/>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66" r:id="rId2"/>
    <p:sldId id="285" r:id="rId3"/>
    <p:sldId id="257" r:id="rId4"/>
    <p:sldId id="256" r:id="rId5"/>
    <p:sldId id="259" r:id="rId6"/>
    <p:sldId id="265" r:id="rId7"/>
    <p:sldId id="286" r:id="rId8"/>
    <p:sldId id="287" r:id="rId9"/>
    <p:sldId id="261" r:id="rId10"/>
    <p:sldId id="268" r:id="rId11"/>
    <p:sldId id="289" r:id="rId12"/>
    <p:sldId id="290" r:id="rId13"/>
    <p:sldId id="291" r:id="rId14"/>
    <p:sldId id="292"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939" autoAdjust="0"/>
  </p:normalViewPr>
  <p:slideViewPr>
    <p:cSldViewPr snapToGrid="0">
      <p:cViewPr varScale="1">
        <p:scale>
          <a:sx n="109" d="100"/>
          <a:sy n="109" d="100"/>
        </p:scale>
        <p:origin x="780" y="63"/>
      </p:cViewPr>
      <p:guideLst>
        <p:guide orient="horz" pos="2160"/>
        <p:guide pos="2880"/>
      </p:guideLst>
    </p:cSldViewPr>
  </p:slideViewPr>
  <p:notesTextViewPr>
    <p:cViewPr>
      <p:scale>
        <a:sx n="1" d="1"/>
        <a:sy n="1" d="1"/>
      </p:scale>
      <p:origin x="0" y="0"/>
    </p:cViewPr>
  </p:notesTextViewPr>
  <p:gridSpacing cx="45005" cy="450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bin>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5CDD077-A46E-49A0-87F0-01895714348D}" type="datetimeFigureOut">
              <a:rPr lang="en-CA" smtClean="0"/>
              <a:t>2023-08-21</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63E8D80-2295-43D3-BFAB-0955D041C1FC}" type="slidenum">
              <a:rPr lang="en-CA" smtClean="0"/>
              <a:t>‹#›</a:t>
            </a:fld>
            <a:endParaRPr lang="en-CA"/>
          </a:p>
        </p:txBody>
      </p:sp>
    </p:spTree>
    <p:extLst>
      <p:ext uri="{BB962C8B-B14F-4D97-AF65-F5344CB8AC3E}">
        <p14:creationId xmlns:p14="http://schemas.microsoft.com/office/powerpoint/2010/main" val="23677349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Articulate</a:t>
            </a:r>
            <a:r>
              <a:rPr lang="en-US" baseline="0" dirty="0"/>
              <a:t> information to make decisions. And for that you need thinking</a:t>
            </a:r>
            <a:endParaRPr lang="en-CA" dirty="0"/>
          </a:p>
        </p:txBody>
      </p:sp>
      <p:sp>
        <p:nvSpPr>
          <p:cNvPr id="4" name="Slide Number Placeholder 3"/>
          <p:cNvSpPr>
            <a:spLocks noGrp="1"/>
          </p:cNvSpPr>
          <p:nvPr>
            <p:ph type="sldNum" sz="quarter" idx="10"/>
          </p:nvPr>
        </p:nvSpPr>
        <p:spPr/>
        <p:txBody>
          <a:bodyPr/>
          <a:lstStyle/>
          <a:p>
            <a:fld id="{863E8D80-2295-43D3-BFAB-0955D041C1FC}" type="slidenum">
              <a:rPr lang="en-CA" smtClean="0"/>
              <a:t>3</a:t>
            </a:fld>
            <a:endParaRPr lang="en-CA"/>
          </a:p>
        </p:txBody>
      </p:sp>
    </p:spTree>
    <p:extLst>
      <p:ext uri="{BB962C8B-B14F-4D97-AF65-F5344CB8AC3E}">
        <p14:creationId xmlns:p14="http://schemas.microsoft.com/office/powerpoint/2010/main" val="3079696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Articulate</a:t>
            </a:r>
            <a:r>
              <a:rPr lang="en-US" baseline="0" dirty="0"/>
              <a:t> information to make decisions. And for that you need thinking. How are we to foster your chances of success, if all we teach you is to learn what make other people successful?</a:t>
            </a:r>
            <a:endParaRPr lang="en-CA" dirty="0"/>
          </a:p>
        </p:txBody>
      </p:sp>
      <p:sp>
        <p:nvSpPr>
          <p:cNvPr id="4" name="Slide Number Placeholder 3"/>
          <p:cNvSpPr>
            <a:spLocks noGrp="1"/>
          </p:cNvSpPr>
          <p:nvPr>
            <p:ph type="sldNum" sz="quarter" idx="10"/>
          </p:nvPr>
        </p:nvSpPr>
        <p:spPr/>
        <p:txBody>
          <a:bodyPr/>
          <a:lstStyle/>
          <a:p>
            <a:fld id="{863E8D80-2295-43D3-BFAB-0955D041C1FC}" type="slidenum">
              <a:rPr lang="en-CA" smtClean="0"/>
              <a:t>8</a:t>
            </a:fld>
            <a:endParaRPr lang="en-CA"/>
          </a:p>
        </p:txBody>
      </p:sp>
    </p:spTree>
    <p:extLst>
      <p:ext uri="{BB962C8B-B14F-4D97-AF65-F5344CB8AC3E}">
        <p14:creationId xmlns:p14="http://schemas.microsoft.com/office/powerpoint/2010/main" val="3079696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t>We are not cutting any slag to these poor species and ecosystems</a:t>
            </a:r>
          </a:p>
          <a:p>
            <a:pPr eaLnBrk="1" hangingPunct="1">
              <a:spcBef>
                <a:spcPct val="0"/>
              </a:spcBef>
            </a:pPr>
            <a:r>
              <a:rPr lang="en-US" dirty="0"/>
              <a:t>5:19min</a:t>
            </a:r>
            <a:r>
              <a:rPr lang="en-US" baseline="0" dirty="0"/>
              <a:t> we end up with systems that cannot return to their original states even if the stressors are removed.</a:t>
            </a:r>
          </a:p>
          <a:p>
            <a:pPr eaLnBrk="1" hangingPunct="1">
              <a:spcBef>
                <a:spcPct val="0"/>
              </a:spcBef>
            </a:pPr>
            <a:r>
              <a:rPr lang="en-US" baseline="0" dirty="0" err="1"/>
              <a:t>5:45min</a:t>
            </a:r>
            <a:r>
              <a:rPr lang="en-US" baseline="0" dirty="0"/>
              <a:t> Even now in the first world the thing is turning scary. For instance in the US 50 million people are suffering hunger or at risk of it. In Countries from </a:t>
            </a:r>
            <a:r>
              <a:rPr lang="en-US" baseline="0" dirty="0" err="1"/>
              <a:t>africa</a:t>
            </a:r>
            <a:r>
              <a:rPr lang="en-US" baseline="0" dirty="0"/>
              <a:t> and </a:t>
            </a:r>
            <a:r>
              <a:rPr lang="en-US" baseline="0" dirty="0" err="1"/>
              <a:t>asia</a:t>
            </a:r>
            <a:r>
              <a:rPr lang="en-US" baseline="0" dirty="0"/>
              <a:t> and the </a:t>
            </a:r>
            <a:r>
              <a:rPr lang="en-US" baseline="0" dirty="0" err="1"/>
              <a:t>southpacific</a:t>
            </a:r>
            <a:r>
              <a:rPr lang="en-US" baseline="0" dirty="0"/>
              <a:t> the situation is truly scary. </a:t>
            </a:r>
          </a:p>
          <a:p>
            <a:pPr eaLnBrk="1" hangingPunct="1">
              <a:spcBef>
                <a:spcPct val="0"/>
              </a:spcBef>
            </a:pPr>
            <a:r>
              <a:rPr lang="en-US" baseline="0" dirty="0"/>
              <a:t>6:30 min today about 1 billion people, 20% of the world’s human population live near environments that are so deteriorated that basic food supply to humanity is not ensured anymore. The situation is even more critical when you consider future scenarios of clean water supply.</a:t>
            </a:r>
          </a:p>
          <a:p>
            <a:pPr eaLnBrk="1" hangingPunct="1">
              <a:spcBef>
                <a:spcPct val="0"/>
              </a:spcBef>
            </a:pPr>
            <a:r>
              <a:rPr lang="en-US" baseline="0" dirty="0"/>
              <a:t>7:05 min Those </a:t>
            </a:r>
            <a:r>
              <a:rPr lang="en-US" baseline="0" dirty="0" err="1"/>
              <a:t>statisitics</a:t>
            </a:r>
            <a:r>
              <a:rPr lang="en-US" baseline="0" dirty="0"/>
              <a:t> are just sad…how, we, as a developed and smart’ species are letting this to happen.</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2023-08-21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224712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2023-08-21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599723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2023-08-21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2242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2023-08-21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4089900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BA51BE-5572-4ACD-9FCF-DB14D6D3A64E}" type="datetimeFigureOut">
              <a:rPr lang="en-CA" smtClean="0"/>
              <a:t>2023-08-21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9064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3DBA51BE-5572-4ACD-9FCF-DB14D6D3A64E}" type="datetimeFigureOut">
              <a:rPr lang="en-CA" smtClean="0"/>
              <a:t>2023-08-21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988775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3DBA51BE-5572-4ACD-9FCF-DB14D6D3A64E}" type="datetimeFigureOut">
              <a:rPr lang="en-CA" smtClean="0"/>
              <a:t>2023-08-21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387224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3DBA51BE-5572-4ACD-9FCF-DB14D6D3A64E}" type="datetimeFigureOut">
              <a:rPr lang="en-CA" smtClean="0"/>
              <a:t>2023-08-21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1257047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BA51BE-5572-4ACD-9FCF-DB14D6D3A64E}" type="datetimeFigureOut">
              <a:rPr lang="en-CA" smtClean="0"/>
              <a:t>2023-08-21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140007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BA51BE-5572-4ACD-9FCF-DB14D6D3A64E}" type="datetimeFigureOut">
              <a:rPr lang="en-CA" smtClean="0"/>
              <a:t>2023-08-21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580496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BA51BE-5572-4ACD-9FCF-DB14D6D3A64E}" type="datetimeFigureOut">
              <a:rPr lang="en-CA" smtClean="0"/>
              <a:t>2023-08-21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112430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BA51BE-5572-4ACD-9FCF-DB14D6D3A64E}" type="datetimeFigureOut">
              <a:rPr lang="en-CA" smtClean="0"/>
              <a:t>2023-08-21</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0BE435-6643-4550-B26A-A218C9086367}" type="slidenum">
              <a:rPr lang="en-CA" smtClean="0"/>
              <a:t>‹#›</a:t>
            </a:fld>
            <a:endParaRPr lang="en-CA"/>
          </a:p>
        </p:txBody>
      </p:sp>
    </p:spTree>
    <p:extLst>
      <p:ext uri="{BB962C8B-B14F-4D97-AF65-F5344CB8AC3E}">
        <p14:creationId xmlns:p14="http://schemas.microsoft.com/office/powerpoint/2010/main" val="8120951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26" Type="http://schemas.openxmlformats.org/officeDocument/2006/relationships/image" Target="../media/image42.png"/><Relationship Id="rId3" Type="http://schemas.openxmlformats.org/officeDocument/2006/relationships/image" Target="../media/image19.png"/><Relationship Id="rId21" Type="http://schemas.openxmlformats.org/officeDocument/2006/relationships/image" Target="../media/image37.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5" Type="http://schemas.openxmlformats.org/officeDocument/2006/relationships/image" Target="../media/image41.png"/><Relationship Id="rId2" Type="http://schemas.openxmlformats.org/officeDocument/2006/relationships/audio" Target="../media/audio1.bin"/><Relationship Id="rId16" Type="http://schemas.openxmlformats.org/officeDocument/2006/relationships/image" Target="../media/image32.jpeg"/><Relationship Id="rId20"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24" Type="http://schemas.openxmlformats.org/officeDocument/2006/relationships/image" Target="../media/image40.png"/><Relationship Id="rId5" Type="http://schemas.openxmlformats.org/officeDocument/2006/relationships/image" Target="../media/image21.png"/><Relationship Id="rId15" Type="http://schemas.openxmlformats.org/officeDocument/2006/relationships/image" Target="../media/image31.png"/><Relationship Id="rId23" Type="http://schemas.openxmlformats.org/officeDocument/2006/relationships/image" Target="../media/image39.png"/><Relationship Id="rId28" Type="http://schemas.openxmlformats.org/officeDocument/2006/relationships/image" Target="../media/image44.png"/><Relationship Id="rId10" Type="http://schemas.openxmlformats.org/officeDocument/2006/relationships/image" Target="../media/image26.png"/><Relationship Id="rId19" Type="http://schemas.openxmlformats.org/officeDocument/2006/relationships/image" Target="../media/image35.jpe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 Id="rId22" Type="http://schemas.openxmlformats.org/officeDocument/2006/relationships/image" Target="../media/image38.png"/><Relationship Id="rId27" Type="http://schemas.openxmlformats.org/officeDocument/2006/relationships/image" Target="../media/image43.png"/></Relationships>
</file>

<file path=ppt/slides/_rels/slide1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c3.yousaytoo.com/rss_temp_image/pics/32/45/72/5765832/remote_image20110630-4801-umaysv-0.jpg" TargetMode="Externa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2611438"/>
            <a:ext cx="8229600" cy="1143000"/>
          </a:xfrm>
        </p:spPr>
        <p:txBody>
          <a:bodyPr/>
          <a:lstStyle/>
          <a:p>
            <a:r>
              <a:rPr lang="en-US" b="1" dirty="0">
                <a:solidFill>
                  <a:schemeClr val="bg1"/>
                </a:solidFill>
                <a:effectLst>
                  <a:outerShdw blurRad="38100" dist="38100" dir="2700000" algn="tl">
                    <a:srgbClr val="000000">
                      <a:alpha val="43137"/>
                    </a:srgbClr>
                  </a:outerShdw>
                </a:effectLst>
              </a:rPr>
              <a:t>ENVIRONMENTAL GEOGRAPHY</a:t>
            </a:r>
            <a:endParaRPr lang="en-CA"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76149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p:cNvPicPr preferRelativeResize="0">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0918" y="5287312"/>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 name="Group 29"/>
          <p:cNvGrpSpPr/>
          <p:nvPr/>
        </p:nvGrpSpPr>
        <p:grpSpPr>
          <a:xfrm>
            <a:off x="2644684" y="4117249"/>
            <a:ext cx="5841864" cy="3954958"/>
            <a:chOff x="2509512" y="-693290"/>
            <a:chExt cx="5841864" cy="3954958"/>
          </a:xfrm>
        </p:grpSpPr>
        <p:pic>
          <p:nvPicPr>
            <p:cNvPr id="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71376" y="676720"/>
              <a:ext cx="1080000" cy="100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Freeform 7"/>
            <p:cNvSpPr/>
            <p:nvPr/>
          </p:nvSpPr>
          <p:spPr>
            <a:xfrm rot="2778652">
              <a:off x="2565317" y="-749095"/>
              <a:ext cx="3954958" cy="4066568"/>
            </a:xfrm>
            <a:custGeom>
              <a:avLst/>
              <a:gdLst>
                <a:gd name="connsiteX0" fmla="*/ 0 w 1456661"/>
                <a:gd name="connsiteY0" fmla="*/ 1201479 h 1201479"/>
                <a:gd name="connsiteX1" fmla="*/ 648586 w 1456661"/>
                <a:gd name="connsiteY1" fmla="*/ 382772 h 1201479"/>
                <a:gd name="connsiteX2" fmla="*/ 1456661 w 1456661"/>
                <a:gd name="connsiteY2" fmla="*/ 0 h 1201479"/>
              </a:gdLst>
              <a:ahLst/>
              <a:cxnLst>
                <a:cxn ang="0">
                  <a:pos x="connsiteX0" y="connsiteY0"/>
                </a:cxn>
                <a:cxn ang="0">
                  <a:pos x="connsiteX1" y="connsiteY1"/>
                </a:cxn>
                <a:cxn ang="0">
                  <a:pos x="connsiteX2" y="connsiteY2"/>
                </a:cxn>
              </a:cxnLst>
              <a:rect l="l" t="t" r="r" b="b"/>
              <a:pathLst>
                <a:path w="1456661" h="1201479">
                  <a:moveTo>
                    <a:pt x="0" y="1201479"/>
                  </a:moveTo>
                  <a:cubicBezTo>
                    <a:pt x="202904" y="892249"/>
                    <a:pt x="405809" y="583019"/>
                    <a:pt x="648586" y="382772"/>
                  </a:cubicBezTo>
                  <a:cubicBezTo>
                    <a:pt x="891363" y="182525"/>
                    <a:pt x="1174012" y="91262"/>
                    <a:pt x="1456661" y="0"/>
                  </a:cubicBezTo>
                </a:path>
              </a:pathLst>
            </a:custGeom>
            <a:noFill/>
            <a:ln w="762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p:cNvSpPr txBox="1"/>
          <p:nvPr/>
        </p:nvSpPr>
        <p:spPr>
          <a:xfrm>
            <a:off x="3579782" y="5592491"/>
            <a:ext cx="2675220" cy="369332"/>
          </a:xfrm>
          <a:prstGeom prst="rect">
            <a:avLst/>
          </a:prstGeom>
          <a:noFill/>
        </p:spPr>
        <p:txBody>
          <a:bodyPr wrap="none" rtlCol="0">
            <a:spAutoFit/>
          </a:bodyPr>
          <a:lstStyle/>
          <a:p>
            <a:r>
              <a:rPr lang="en-US" dirty="0"/>
              <a:t>How to reverse this trend?</a:t>
            </a:r>
            <a:endParaRPr lang="en-CA" dirty="0"/>
          </a:p>
        </p:txBody>
      </p:sp>
      <p:grpSp>
        <p:nvGrpSpPr>
          <p:cNvPr id="31" name="Group 30"/>
          <p:cNvGrpSpPr/>
          <p:nvPr/>
        </p:nvGrpSpPr>
        <p:grpSpPr>
          <a:xfrm flipV="1">
            <a:off x="6782676" y="2367834"/>
            <a:ext cx="2180212" cy="2734245"/>
            <a:chOff x="6719066" y="2184954"/>
            <a:chExt cx="2180212" cy="2734245"/>
          </a:xfrm>
        </p:grpSpPr>
        <p:sp>
          <p:nvSpPr>
            <p:cNvPr id="11" name="TextBox 10"/>
            <p:cNvSpPr txBox="1"/>
            <p:nvPr/>
          </p:nvSpPr>
          <p:spPr>
            <a:xfrm flipV="1">
              <a:off x="6719066" y="4549867"/>
              <a:ext cx="2180212" cy="369332"/>
            </a:xfrm>
            <a:prstGeom prst="rect">
              <a:avLst/>
            </a:prstGeom>
            <a:noFill/>
          </p:spPr>
          <p:txBody>
            <a:bodyPr wrap="none" rtlCol="0">
              <a:spAutoFit/>
            </a:bodyPr>
            <a:lstStyle/>
            <a:p>
              <a:r>
                <a:rPr lang="en-US" dirty="0"/>
                <a:t>Conservation policies</a:t>
              </a:r>
              <a:endParaRPr lang="en-CA" dirty="0"/>
            </a:p>
          </p:txBody>
        </p:sp>
        <p:cxnSp>
          <p:nvCxnSpPr>
            <p:cNvPr id="13" name="Straight Arrow Connector 12"/>
            <p:cNvCxnSpPr/>
            <p:nvPr/>
          </p:nvCxnSpPr>
          <p:spPr>
            <a:xfrm>
              <a:off x="7809172" y="2184954"/>
              <a:ext cx="0" cy="2421987"/>
            </a:xfrm>
            <a:prstGeom prst="straightConnector1">
              <a:avLst/>
            </a:prstGeom>
            <a:ln w="76200">
              <a:tailEnd type="arrow"/>
            </a:ln>
          </p:spPr>
          <p:style>
            <a:lnRef idx="1">
              <a:schemeClr val="accent1"/>
            </a:lnRef>
            <a:fillRef idx="0">
              <a:schemeClr val="accent1"/>
            </a:fillRef>
            <a:effectRef idx="0">
              <a:schemeClr val="accent1"/>
            </a:effectRef>
            <a:fontRef idx="minor">
              <a:schemeClr val="tx1"/>
            </a:fontRef>
          </p:style>
        </p:cxnSp>
      </p:grpSp>
      <p:sp>
        <p:nvSpPr>
          <p:cNvPr id="15" name="TextBox 14"/>
          <p:cNvSpPr txBox="1"/>
          <p:nvPr/>
        </p:nvSpPr>
        <p:spPr>
          <a:xfrm>
            <a:off x="7090283" y="4756343"/>
            <a:ext cx="1537600" cy="369332"/>
          </a:xfrm>
          <a:prstGeom prst="rect">
            <a:avLst/>
          </a:prstGeom>
          <a:solidFill>
            <a:schemeClr val="bg1"/>
          </a:solidFill>
        </p:spPr>
        <p:txBody>
          <a:bodyPr wrap="none" rtlCol="0">
            <a:spAutoFit/>
          </a:bodyPr>
          <a:lstStyle/>
          <a:p>
            <a:r>
              <a:rPr lang="en-US" dirty="0"/>
              <a:t>Public support</a:t>
            </a:r>
            <a:endParaRPr lang="en-CA" dirty="0"/>
          </a:p>
        </p:txBody>
      </p:sp>
      <p:sp>
        <p:nvSpPr>
          <p:cNvPr id="26" name="TextBox 25"/>
          <p:cNvSpPr txBox="1"/>
          <p:nvPr/>
        </p:nvSpPr>
        <p:spPr>
          <a:xfrm>
            <a:off x="0" y="25083"/>
            <a:ext cx="9144000" cy="369332"/>
          </a:xfrm>
          <a:prstGeom prst="rect">
            <a:avLst/>
          </a:prstGeom>
          <a:solidFill>
            <a:schemeClr val="bg2">
              <a:lumMod val="90000"/>
            </a:schemeClr>
          </a:solidFill>
          <a:ln>
            <a:solidFill>
              <a:schemeClr val="tx1"/>
            </a:solidFill>
          </a:ln>
        </p:spPr>
        <p:txBody>
          <a:bodyPr wrap="square" rtlCol="0">
            <a:spAutoFit/>
          </a:bodyPr>
          <a:lstStyle/>
          <a:p>
            <a:pPr algn="ctr"/>
            <a:r>
              <a:rPr lang="en-US" dirty="0"/>
              <a:t>Final Project: choose to work on something useful!</a:t>
            </a:r>
            <a:endParaRPr lang="en-CA" dirty="0"/>
          </a:p>
        </p:txBody>
      </p:sp>
      <p:sp>
        <p:nvSpPr>
          <p:cNvPr id="5" name="TextBox 4"/>
          <p:cNvSpPr txBox="1"/>
          <p:nvPr/>
        </p:nvSpPr>
        <p:spPr>
          <a:xfrm>
            <a:off x="7243420" y="3553947"/>
            <a:ext cx="1292213" cy="369332"/>
          </a:xfrm>
          <a:prstGeom prst="rect">
            <a:avLst/>
          </a:prstGeom>
          <a:solidFill>
            <a:schemeClr val="bg1"/>
          </a:solidFill>
        </p:spPr>
        <p:txBody>
          <a:bodyPr wrap="none" rtlCol="0">
            <a:spAutoFit/>
          </a:bodyPr>
          <a:lstStyle/>
          <a:p>
            <a:r>
              <a:rPr lang="en-US" dirty="0"/>
              <a:t>Political will</a:t>
            </a:r>
            <a:endParaRPr lang="en-CA" dirty="0"/>
          </a:p>
        </p:txBody>
      </p:sp>
      <p:sp>
        <p:nvSpPr>
          <p:cNvPr id="27" name="Cloud Callout 26"/>
          <p:cNvSpPr/>
          <p:nvPr/>
        </p:nvSpPr>
        <p:spPr>
          <a:xfrm>
            <a:off x="2361536" y="2134184"/>
            <a:ext cx="3552776" cy="640821"/>
          </a:xfrm>
          <a:prstGeom prst="cloudCallout">
            <a:avLst>
              <a:gd name="adj1" fmla="val 73952"/>
              <a:gd name="adj2" fmla="val 21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down solutions</a:t>
            </a:r>
            <a:endParaRPr lang="en-CA" dirty="0"/>
          </a:p>
        </p:txBody>
      </p:sp>
      <p:sp>
        <p:nvSpPr>
          <p:cNvPr id="36" name="Cloud Callout 35"/>
          <p:cNvSpPr/>
          <p:nvPr/>
        </p:nvSpPr>
        <p:spPr>
          <a:xfrm>
            <a:off x="2672962" y="4552706"/>
            <a:ext cx="3552776" cy="640821"/>
          </a:xfrm>
          <a:prstGeom prst="cloudCallout">
            <a:avLst>
              <a:gd name="adj1" fmla="val 73952"/>
              <a:gd name="adj2" fmla="val 21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up solutions</a:t>
            </a:r>
            <a:endParaRPr lang="en-CA" dirty="0"/>
          </a:p>
        </p:txBody>
      </p:sp>
      <p:sp>
        <p:nvSpPr>
          <p:cNvPr id="2" name="Rounded Rectangular Callout 1"/>
          <p:cNvSpPr/>
          <p:nvPr/>
        </p:nvSpPr>
        <p:spPr>
          <a:xfrm>
            <a:off x="365760" y="596348"/>
            <a:ext cx="2655736" cy="834887"/>
          </a:xfrm>
          <a:prstGeom prst="wedgeRoundRectCallout">
            <a:avLst>
              <a:gd name="adj1" fmla="val 51511"/>
              <a:gd name="adj2" fmla="val 156670"/>
              <a:gd name="adj3" fmla="val 16667"/>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Fragile </a:t>
            </a:r>
          </a:p>
          <a:p>
            <a:pPr algn="ctr"/>
            <a:r>
              <a:rPr lang="en-US" sz="1200" dirty="0">
                <a:solidFill>
                  <a:schemeClr val="tx1"/>
                </a:solidFill>
              </a:rPr>
              <a:t>(e.g. Obama,  Trump, climate change)</a:t>
            </a:r>
          </a:p>
        </p:txBody>
      </p:sp>
      <p:sp>
        <p:nvSpPr>
          <p:cNvPr id="16" name="Rounded Rectangular Callout 15"/>
          <p:cNvSpPr/>
          <p:nvPr/>
        </p:nvSpPr>
        <p:spPr>
          <a:xfrm>
            <a:off x="271670" y="3635071"/>
            <a:ext cx="3847106" cy="834887"/>
          </a:xfrm>
          <a:prstGeom prst="wedgeRoundRectCallout">
            <a:avLst>
              <a:gd name="adj1" fmla="val 40350"/>
              <a:gd name="adj2" fmla="val 80479"/>
              <a:gd name="adj3" fmla="val 16667"/>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Long-lasting but difficult </a:t>
            </a:r>
          </a:p>
          <a:p>
            <a:pPr algn="ctr"/>
            <a:r>
              <a:rPr lang="en-US" sz="1200" dirty="0">
                <a:solidFill>
                  <a:schemeClr val="tx1"/>
                </a:solidFill>
              </a:rPr>
              <a:t>Communication</a:t>
            </a:r>
          </a:p>
        </p:txBody>
      </p:sp>
    </p:spTree>
    <p:extLst>
      <p:ext uri="{BB962C8B-B14F-4D97-AF65-F5344CB8AC3E}">
        <p14:creationId xmlns:p14="http://schemas.microsoft.com/office/powerpoint/2010/main" val="348741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down)">
                                      <p:cBhvr>
                                        <p:cTn id="16" dur="500"/>
                                        <p:tgtEl>
                                          <p:spTgt spid="31"/>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wipe(right)">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2"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right)">
                                      <p:cBhvr>
                                        <p:cTn id="34" dur="5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animBg="1"/>
      <p:bldP spid="5" grpId="0" animBg="1"/>
      <p:bldP spid="27" grpId="0" animBg="1"/>
      <p:bldP spid="36" grpId="0" animBg="1"/>
      <p:bldP spid="2"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393" y="0"/>
            <a:ext cx="9144000" cy="4254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393" y="-11695"/>
            <a:ext cx="9144000" cy="53491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65000"/>
                    <a:lumOff val="35000"/>
                  </a:schemeClr>
                </a:solidFill>
              </a:rPr>
              <a:t>…the ultimate sacrifice…</a:t>
            </a:r>
            <a:endParaRPr lang="en-CA" sz="3200" dirty="0">
              <a:solidFill>
                <a:schemeClr val="tx1">
                  <a:lumMod val="65000"/>
                  <a:lumOff val="35000"/>
                </a:schemeClr>
              </a:solidFill>
            </a:endParaRPr>
          </a:p>
        </p:txBody>
      </p:sp>
      <p:grpSp>
        <p:nvGrpSpPr>
          <p:cNvPr id="9219" name="Group 50"/>
          <p:cNvGrpSpPr>
            <a:grpSpLocks/>
          </p:cNvGrpSpPr>
          <p:nvPr/>
        </p:nvGrpSpPr>
        <p:grpSpPr bwMode="auto">
          <a:xfrm>
            <a:off x="2706883" y="757726"/>
            <a:ext cx="1005840" cy="2007879"/>
            <a:chOff x="623036" y="1658560"/>
            <a:chExt cx="1006753" cy="2007730"/>
          </a:xfrm>
        </p:grpSpPr>
        <p:pic>
          <p:nvPicPr>
            <p:cNvPr id="9269" name="Picture 9" descr="amazonas"/>
            <p:cNvPicPr preferRelativeResize="0">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3036" y="1658560"/>
              <a:ext cx="1006753"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70" name="Picture 4"/>
            <p:cNvPicPr preferRelativeResize="0">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3036" y="2660516"/>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5372" name="Group 51"/>
          <p:cNvGrpSpPr>
            <a:grpSpLocks/>
          </p:cNvGrpSpPr>
          <p:nvPr/>
        </p:nvGrpSpPr>
        <p:grpSpPr bwMode="auto">
          <a:xfrm>
            <a:off x="5055463" y="786123"/>
            <a:ext cx="1005839" cy="2007877"/>
            <a:chOff x="2351635" y="1697487"/>
            <a:chExt cx="1006752" cy="2007713"/>
          </a:xfrm>
        </p:grpSpPr>
        <p:pic>
          <p:nvPicPr>
            <p:cNvPr id="9263" name="Picture 6" descr="algae_rubble_small"/>
            <p:cNvPicPr preferRelativeResize="0">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51635" y="2699426"/>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64" name="Picture 5"/>
            <p:cNvPicPr preferRelativeResize="0">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51635" y="1697487"/>
              <a:ext cx="1006752" cy="1005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4" name="Right Arrow 43"/>
          <p:cNvSpPr/>
          <p:nvPr/>
        </p:nvSpPr>
        <p:spPr>
          <a:xfrm>
            <a:off x="3631331" y="1450757"/>
            <a:ext cx="1506098" cy="609600"/>
          </a:xfrm>
          <a:prstGeom prst="right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8" name="TextBox 37"/>
          <p:cNvSpPr txBox="1"/>
          <p:nvPr/>
        </p:nvSpPr>
        <p:spPr>
          <a:xfrm>
            <a:off x="9307" y="6602101"/>
            <a:ext cx="2266966" cy="215444"/>
          </a:xfrm>
          <a:prstGeom prst="rect">
            <a:avLst/>
          </a:prstGeom>
          <a:noFill/>
        </p:spPr>
        <p:txBody>
          <a:bodyPr wrap="none" rtlCol="0">
            <a:spAutoFit/>
          </a:bodyPr>
          <a:lstStyle/>
          <a:p>
            <a:pPr algn="r"/>
            <a:r>
              <a:rPr lang="en-US" sz="800" dirty="0">
                <a:solidFill>
                  <a:schemeClr val="tx1">
                    <a:lumMod val="50000"/>
                    <a:lumOff val="50000"/>
                  </a:schemeClr>
                </a:solidFill>
                <a:latin typeface="Times New Roman" pitchFamily="18" charset="0"/>
                <a:cs typeface="Times New Roman" pitchFamily="18" charset="0"/>
              </a:rPr>
              <a:t>Creative Commons Photos by Neil Howard, Flickr</a:t>
            </a:r>
          </a:p>
        </p:txBody>
      </p:sp>
      <p:cxnSp>
        <p:nvCxnSpPr>
          <p:cNvPr id="27" name="Straight Arrow Connector 26"/>
          <p:cNvCxnSpPr/>
          <p:nvPr/>
        </p:nvCxnSpPr>
        <p:spPr bwMode="auto">
          <a:xfrm>
            <a:off x="5883306" y="1730590"/>
            <a:ext cx="681513"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565573" y="1567567"/>
            <a:ext cx="1519968" cy="369332"/>
          </a:xfrm>
          <a:prstGeom prst="rect">
            <a:avLst/>
          </a:prstGeom>
          <a:noFill/>
        </p:spPr>
        <p:txBody>
          <a:bodyPr wrap="none" rtlCol="0">
            <a:spAutoFit/>
          </a:bodyPr>
          <a:lstStyle/>
          <a:p>
            <a:r>
              <a:rPr lang="en-US" b="1" dirty="0">
                <a:solidFill>
                  <a:schemeClr val="accent4">
                    <a:lumMod val="75000"/>
                  </a:schemeClr>
                </a:solidFill>
                <a:latin typeface="Aharoni" pitchFamily="2" charset="-79"/>
                <a:cs typeface="Aharoni" pitchFamily="2" charset="-79"/>
              </a:rPr>
              <a:t>EXTINCTION</a:t>
            </a:r>
          </a:p>
        </p:txBody>
      </p:sp>
    </p:spTree>
    <p:extLst>
      <p:ext uri="{BB962C8B-B14F-4D97-AF65-F5344CB8AC3E}">
        <p14:creationId xmlns:p14="http://schemas.microsoft.com/office/powerpoint/2010/main" val="14918253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92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500"/>
                                        <p:tgtEl>
                                          <p:spTgt spid="44"/>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15372"/>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37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500"/>
                            </p:stCondLst>
                            <p:childTnLst>
                              <p:par>
                                <p:cTn id="25" presetID="1"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7" name="Group 86"/>
          <p:cNvGrpSpPr/>
          <p:nvPr/>
        </p:nvGrpSpPr>
        <p:grpSpPr>
          <a:xfrm>
            <a:off x="2905456" y="1924520"/>
            <a:ext cx="2520000" cy="2979430"/>
            <a:chOff x="-93520" y="163060"/>
            <a:chExt cx="2520000" cy="2979430"/>
          </a:xfrm>
        </p:grpSpPr>
        <p:pic>
          <p:nvPicPr>
            <p:cNvPr id="2055"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520" y="265122"/>
              <a:ext cx="2520000" cy="2877368"/>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9" name="Rounded Rectangle 18"/>
            <p:cNvSpPr/>
            <p:nvPr/>
          </p:nvSpPr>
          <p:spPr>
            <a:xfrm>
              <a:off x="73535" y="163060"/>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Drepanis</a:t>
              </a:r>
              <a:r>
                <a:rPr lang="en-US" sz="1100" i="1" dirty="0">
                  <a:solidFill>
                    <a:schemeClr val="tx1"/>
                  </a:solidFill>
                </a:rPr>
                <a:t> </a:t>
              </a:r>
              <a:r>
                <a:rPr lang="en-US" sz="1100" i="1" dirty="0" err="1">
                  <a:solidFill>
                    <a:schemeClr val="tx1"/>
                  </a:solidFill>
                </a:rPr>
                <a:t>pacifica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1898</a:t>
              </a:r>
              <a:endParaRPr lang="en-US" sz="1100" dirty="0">
                <a:solidFill>
                  <a:srgbClr val="FF0000"/>
                </a:solidFill>
                <a:effectLst>
                  <a:outerShdw blurRad="38100" dist="38100" dir="2700000" algn="tl">
                    <a:srgbClr val="000000">
                      <a:alpha val="43137"/>
                    </a:srgbClr>
                  </a:outerShdw>
                </a:effectLst>
              </a:endParaRPr>
            </a:p>
          </p:txBody>
        </p:sp>
      </p:grpSp>
      <p:grpSp>
        <p:nvGrpSpPr>
          <p:cNvPr id="85" name="Group 84"/>
          <p:cNvGrpSpPr/>
          <p:nvPr/>
        </p:nvGrpSpPr>
        <p:grpSpPr>
          <a:xfrm>
            <a:off x="2907579" y="1694710"/>
            <a:ext cx="2520000" cy="3541111"/>
            <a:chOff x="2754256" y="1596477"/>
            <a:chExt cx="2520000" cy="3541111"/>
          </a:xfrm>
        </p:grpSpPr>
        <p:pic>
          <p:nvPicPr>
            <p:cNvPr id="2064"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54256" y="1710259"/>
              <a:ext cx="2520000" cy="3427329"/>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1" name="Rounded Rectangle 40"/>
            <p:cNvSpPr/>
            <p:nvPr/>
          </p:nvSpPr>
          <p:spPr>
            <a:xfrm>
              <a:off x="2845672" y="1596477"/>
              <a:ext cx="2328568"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Rhodacanthis</a:t>
              </a:r>
              <a:r>
                <a:rPr lang="en-US" sz="1100" i="1" dirty="0">
                  <a:solidFill>
                    <a:schemeClr val="tx1"/>
                  </a:solidFill>
                </a:rPr>
                <a:t> </a:t>
              </a:r>
              <a:r>
                <a:rPr lang="en-US" sz="1100" i="1" dirty="0" err="1">
                  <a:solidFill>
                    <a:schemeClr val="tx1"/>
                  </a:solidFill>
                </a:rPr>
                <a:t>flaviceps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1921</a:t>
              </a:r>
              <a:endParaRPr lang="en-US" sz="1100" dirty="0">
                <a:solidFill>
                  <a:srgbClr val="FF0000"/>
                </a:solidFill>
                <a:effectLst>
                  <a:outerShdw blurRad="38100" dist="38100" dir="2700000" algn="tl">
                    <a:srgbClr val="000000">
                      <a:alpha val="43137"/>
                    </a:srgbClr>
                  </a:outerShdw>
                </a:effectLst>
              </a:endParaRPr>
            </a:p>
          </p:txBody>
        </p:sp>
      </p:grpSp>
      <p:grpSp>
        <p:nvGrpSpPr>
          <p:cNvPr id="56" name="Group 55"/>
          <p:cNvGrpSpPr/>
          <p:nvPr/>
        </p:nvGrpSpPr>
        <p:grpSpPr>
          <a:xfrm>
            <a:off x="2869117" y="2152715"/>
            <a:ext cx="2520000" cy="2637919"/>
            <a:chOff x="6021033" y="694871"/>
            <a:chExt cx="2520000" cy="2637919"/>
          </a:xfrm>
        </p:grpSpPr>
        <p:pic>
          <p:nvPicPr>
            <p:cNvPr id="2077" name="Picture 2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21033" y="801664"/>
              <a:ext cx="2520000" cy="2531126"/>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88" name="Rounded Rectangle 87"/>
            <p:cNvSpPr/>
            <p:nvPr/>
          </p:nvSpPr>
          <p:spPr>
            <a:xfrm>
              <a:off x="6088879" y="694871"/>
              <a:ext cx="2386011"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Chelychelychen</a:t>
              </a:r>
              <a:r>
                <a:rPr lang="en-US" sz="1100" i="1" dirty="0">
                  <a:solidFill>
                    <a:schemeClr val="tx1"/>
                  </a:solidFill>
                </a:rPr>
                <a:t> </a:t>
              </a:r>
              <a:r>
                <a:rPr lang="en-US" sz="1100" i="1" dirty="0" err="1">
                  <a:solidFill>
                    <a:schemeClr val="tx1"/>
                  </a:solidFill>
                </a:rPr>
                <a:t>quassus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1980</a:t>
              </a:r>
              <a:endParaRPr lang="en-US" sz="1100" dirty="0">
                <a:solidFill>
                  <a:srgbClr val="FF0000"/>
                </a:solidFill>
                <a:effectLst>
                  <a:outerShdw blurRad="38100" dist="38100" dir="2700000" algn="tl">
                    <a:srgbClr val="000000">
                      <a:alpha val="43137"/>
                    </a:srgbClr>
                  </a:outerShdw>
                </a:effectLst>
              </a:endParaRPr>
            </a:p>
          </p:txBody>
        </p:sp>
      </p:grpSp>
      <p:grpSp>
        <p:nvGrpSpPr>
          <p:cNvPr id="57" name="Group 56"/>
          <p:cNvGrpSpPr/>
          <p:nvPr/>
        </p:nvGrpSpPr>
        <p:grpSpPr>
          <a:xfrm>
            <a:off x="2870590" y="2033262"/>
            <a:ext cx="2520000" cy="2904502"/>
            <a:chOff x="6753025" y="4754259"/>
            <a:chExt cx="2520000" cy="2904502"/>
          </a:xfrm>
        </p:grpSpPr>
        <p:pic>
          <p:nvPicPr>
            <p:cNvPr id="2074" name="Picture 2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53025" y="4842661"/>
              <a:ext cx="2520000" cy="2816100"/>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78" name="Rounded Rectangle 77"/>
            <p:cNvSpPr/>
            <p:nvPr/>
          </p:nvSpPr>
          <p:spPr>
            <a:xfrm>
              <a:off x="6838006" y="4754259"/>
              <a:ext cx="2321662"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Acrocephalus</a:t>
              </a:r>
              <a:r>
                <a:rPr lang="en-US" sz="1100" i="1" dirty="0">
                  <a:solidFill>
                    <a:schemeClr val="tx1"/>
                  </a:solidFill>
                </a:rPr>
                <a:t> </a:t>
              </a:r>
              <a:r>
                <a:rPr lang="en-US" sz="1100" i="1" dirty="0" err="1">
                  <a:solidFill>
                    <a:schemeClr val="tx1"/>
                  </a:solidFill>
                </a:rPr>
                <a:t>familiaris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1923</a:t>
              </a:r>
              <a:endParaRPr lang="en-US" sz="1100" dirty="0">
                <a:solidFill>
                  <a:srgbClr val="FF0000"/>
                </a:solidFill>
                <a:effectLst>
                  <a:outerShdw blurRad="38100" dist="38100" dir="2700000" algn="tl">
                    <a:srgbClr val="000000">
                      <a:alpha val="43137"/>
                    </a:srgbClr>
                  </a:outerShdw>
                </a:effectLst>
              </a:endParaRPr>
            </a:p>
          </p:txBody>
        </p:sp>
      </p:grpSp>
      <p:grpSp>
        <p:nvGrpSpPr>
          <p:cNvPr id="83" name="Group 82"/>
          <p:cNvGrpSpPr/>
          <p:nvPr/>
        </p:nvGrpSpPr>
        <p:grpSpPr>
          <a:xfrm>
            <a:off x="2860404" y="1648776"/>
            <a:ext cx="2520000" cy="3335240"/>
            <a:chOff x="2816759" y="2029169"/>
            <a:chExt cx="2520000" cy="3335240"/>
          </a:xfrm>
        </p:grpSpPr>
        <p:pic>
          <p:nvPicPr>
            <p:cNvPr id="2067" name="Picture 1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16759" y="2132169"/>
              <a:ext cx="2520000" cy="3232240"/>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37" name="Rounded Rectangle 36"/>
            <p:cNvSpPr/>
            <p:nvPr/>
          </p:nvSpPr>
          <p:spPr>
            <a:xfrm>
              <a:off x="2988316" y="2029169"/>
              <a:ext cx="231904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Hemignathus</a:t>
              </a:r>
              <a:r>
                <a:rPr lang="en-US" sz="1100" i="1" dirty="0">
                  <a:solidFill>
                    <a:schemeClr val="tx1"/>
                  </a:solidFill>
                </a:rPr>
                <a:t> </a:t>
              </a:r>
              <a:r>
                <a:rPr lang="en-US" sz="1100" i="1" dirty="0" err="1">
                  <a:solidFill>
                    <a:schemeClr val="tx1"/>
                  </a:solidFill>
                </a:rPr>
                <a:t>ellisianus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1940</a:t>
              </a:r>
              <a:endParaRPr lang="en-US" sz="1100" dirty="0">
                <a:solidFill>
                  <a:srgbClr val="FF0000"/>
                </a:solidFill>
                <a:effectLst>
                  <a:outerShdw blurRad="38100" dist="38100" dir="2700000" algn="tl">
                    <a:srgbClr val="000000">
                      <a:alpha val="43137"/>
                    </a:srgbClr>
                  </a:outerShdw>
                </a:effectLst>
              </a:endParaRPr>
            </a:p>
          </p:txBody>
        </p:sp>
      </p:grpSp>
      <p:grpSp>
        <p:nvGrpSpPr>
          <p:cNvPr id="59" name="Group 58"/>
          <p:cNvGrpSpPr/>
          <p:nvPr/>
        </p:nvGrpSpPr>
        <p:grpSpPr>
          <a:xfrm>
            <a:off x="2896443" y="1777276"/>
            <a:ext cx="2520000" cy="3430841"/>
            <a:chOff x="6008109" y="4135064"/>
            <a:chExt cx="2520000" cy="3430841"/>
          </a:xfrm>
        </p:grpSpPr>
        <p:pic>
          <p:nvPicPr>
            <p:cNvPr id="2072" name="Picture 2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08109" y="4232096"/>
              <a:ext cx="2520000" cy="3333809"/>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74" name="Rounded Rectangle 73"/>
            <p:cNvSpPr/>
            <p:nvPr/>
          </p:nvSpPr>
          <p:spPr>
            <a:xfrm>
              <a:off x="6020281" y="4135064"/>
              <a:ext cx="2485027"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Myadestes</a:t>
              </a:r>
              <a:r>
                <a:rPr lang="en-US" sz="1100" i="1" dirty="0">
                  <a:solidFill>
                    <a:schemeClr val="tx1"/>
                  </a:solidFill>
                </a:rPr>
                <a:t> </a:t>
              </a:r>
              <a:r>
                <a:rPr lang="en-US" sz="1100" i="1" dirty="0" err="1">
                  <a:solidFill>
                    <a:schemeClr val="tx1"/>
                  </a:solidFill>
                </a:rPr>
                <a:t>myadestinus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1989</a:t>
              </a:r>
              <a:endParaRPr lang="en-US" sz="1100" dirty="0">
                <a:solidFill>
                  <a:srgbClr val="FF0000"/>
                </a:solidFill>
                <a:effectLst>
                  <a:outerShdw blurRad="38100" dist="38100" dir="2700000" algn="tl">
                    <a:srgbClr val="000000">
                      <a:alpha val="43137"/>
                    </a:srgbClr>
                  </a:outerShdw>
                </a:effectLst>
              </a:endParaRPr>
            </a:p>
          </p:txBody>
        </p:sp>
      </p:grpSp>
      <p:grpSp>
        <p:nvGrpSpPr>
          <p:cNvPr id="58" name="Group 57"/>
          <p:cNvGrpSpPr/>
          <p:nvPr/>
        </p:nvGrpSpPr>
        <p:grpSpPr>
          <a:xfrm>
            <a:off x="2867845" y="2579906"/>
            <a:ext cx="2520000" cy="1994444"/>
            <a:chOff x="6345180" y="4507004"/>
            <a:chExt cx="2520000" cy="1994444"/>
          </a:xfrm>
        </p:grpSpPr>
        <p:pic>
          <p:nvPicPr>
            <p:cNvPr id="2071" name="Picture 2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345180" y="4606269"/>
              <a:ext cx="2520000" cy="1895179"/>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72" name="Rounded Rectangle 71"/>
            <p:cNvSpPr/>
            <p:nvPr/>
          </p:nvSpPr>
          <p:spPr>
            <a:xfrm>
              <a:off x="6411727" y="4507004"/>
              <a:ext cx="2340511"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Porzana</a:t>
              </a:r>
              <a:r>
                <a:rPr lang="en-US" sz="1100" i="1" dirty="0">
                  <a:solidFill>
                    <a:schemeClr val="tx1"/>
                  </a:solidFill>
                </a:rPr>
                <a:t> </a:t>
              </a:r>
              <a:r>
                <a:rPr lang="en-US" sz="1100" i="1" dirty="0" err="1">
                  <a:solidFill>
                    <a:schemeClr val="tx1"/>
                  </a:solidFill>
                </a:rPr>
                <a:t>sandwichensis</a:t>
              </a:r>
              <a:r>
                <a:rPr lang="en-US" sz="1100" i="1" dirty="0">
                  <a:solidFill>
                    <a:schemeClr val="tx1"/>
                  </a:solidFill>
                </a:rPr>
                <a:t>, </a:t>
              </a:r>
              <a:r>
                <a:rPr lang="en-US" sz="1100" i="1" dirty="0">
                  <a:solidFill>
                    <a:srgbClr val="FF0000"/>
                  </a:solidFill>
                </a:rPr>
                <a:t>extinct 1893</a:t>
              </a:r>
              <a:endParaRPr lang="en-US" sz="1100" dirty="0">
                <a:solidFill>
                  <a:srgbClr val="FF0000"/>
                </a:solidFill>
              </a:endParaRPr>
            </a:p>
          </p:txBody>
        </p:sp>
      </p:grpSp>
      <p:grpSp>
        <p:nvGrpSpPr>
          <p:cNvPr id="82" name="Group 81"/>
          <p:cNvGrpSpPr/>
          <p:nvPr/>
        </p:nvGrpSpPr>
        <p:grpSpPr>
          <a:xfrm>
            <a:off x="2900464" y="2533128"/>
            <a:ext cx="2520000" cy="1866700"/>
            <a:chOff x="3487037" y="4175800"/>
            <a:chExt cx="2520000" cy="1866700"/>
          </a:xfrm>
        </p:grpSpPr>
        <p:pic>
          <p:nvPicPr>
            <p:cNvPr id="2068" name="Picture 2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487037" y="4286385"/>
              <a:ext cx="2520000" cy="1756115"/>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38" name="Rounded Rectangle 37"/>
            <p:cNvSpPr/>
            <p:nvPr/>
          </p:nvSpPr>
          <p:spPr>
            <a:xfrm>
              <a:off x="3658664" y="4175800"/>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Ciridops</a:t>
              </a:r>
              <a:r>
                <a:rPr lang="en-US" sz="1100" i="1" dirty="0">
                  <a:solidFill>
                    <a:schemeClr val="tx1"/>
                  </a:solidFill>
                </a:rPr>
                <a:t> </a:t>
              </a:r>
              <a:r>
                <a:rPr lang="en-US" sz="1100" i="1" dirty="0" err="1">
                  <a:solidFill>
                    <a:schemeClr val="tx1"/>
                  </a:solidFill>
                </a:rPr>
                <a:t>anna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1892</a:t>
              </a:r>
              <a:endParaRPr lang="en-US" sz="1100" dirty="0">
                <a:solidFill>
                  <a:srgbClr val="FF0000"/>
                </a:solidFill>
                <a:effectLst>
                  <a:outerShdw blurRad="38100" dist="38100" dir="2700000" algn="tl">
                    <a:srgbClr val="000000">
                      <a:alpha val="43137"/>
                    </a:srgbClr>
                  </a:outerShdw>
                </a:effectLst>
              </a:endParaRPr>
            </a:p>
          </p:txBody>
        </p:sp>
      </p:grpSp>
      <p:grpSp>
        <p:nvGrpSpPr>
          <p:cNvPr id="60" name="Group 59"/>
          <p:cNvGrpSpPr/>
          <p:nvPr/>
        </p:nvGrpSpPr>
        <p:grpSpPr>
          <a:xfrm>
            <a:off x="2917802" y="2129129"/>
            <a:ext cx="2520000" cy="2453173"/>
            <a:chOff x="6575214" y="3986933"/>
            <a:chExt cx="2520000" cy="2453173"/>
          </a:xfrm>
        </p:grpSpPr>
        <p:pic>
          <p:nvPicPr>
            <p:cNvPr id="2073" name="Picture 2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75214" y="4084925"/>
              <a:ext cx="2520000" cy="2355181"/>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76" name="Rounded Rectangle 75"/>
            <p:cNvSpPr/>
            <p:nvPr/>
          </p:nvSpPr>
          <p:spPr>
            <a:xfrm>
              <a:off x="6657060" y="3986933"/>
              <a:ext cx="2330993"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Myadestes</a:t>
              </a:r>
              <a:r>
                <a:rPr lang="en-US" sz="1100" i="1" dirty="0">
                  <a:solidFill>
                    <a:schemeClr val="tx1"/>
                  </a:solidFill>
                </a:rPr>
                <a:t> </a:t>
              </a:r>
              <a:r>
                <a:rPr lang="en-US" sz="1100" i="1" dirty="0" err="1">
                  <a:solidFill>
                    <a:schemeClr val="tx1"/>
                  </a:solidFill>
                </a:rPr>
                <a:t>lanaiensis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1980</a:t>
              </a:r>
              <a:endParaRPr lang="en-US" sz="1100" dirty="0">
                <a:solidFill>
                  <a:srgbClr val="FF0000"/>
                </a:solidFill>
                <a:effectLst>
                  <a:outerShdw blurRad="38100" dist="38100" dir="2700000" algn="tl">
                    <a:srgbClr val="000000">
                      <a:alpha val="43137"/>
                    </a:srgbClr>
                  </a:outerShdw>
                </a:effectLst>
              </a:endParaRPr>
            </a:p>
          </p:txBody>
        </p:sp>
      </p:grpSp>
      <p:grpSp>
        <p:nvGrpSpPr>
          <p:cNvPr id="61" name="Group 60"/>
          <p:cNvGrpSpPr/>
          <p:nvPr/>
        </p:nvGrpSpPr>
        <p:grpSpPr>
          <a:xfrm>
            <a:off x="2844647" y="2219129"/>
            <a:ext cx="2520000" cy="2607448"/>
            <a:chOff x="6624000" y="3820676"/>
            <a:chExt cx="2520000" cy="2607448"/>
          </a:xfrm>
        </p:grpSpPr>
        <p:pic>
          <p:nvPicPr>
            <p:cNvPr id="2075" name="Picture 27"/>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624000" y="3922635"/>
              <a:ext cx="2520000" cy="2505489"/>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80" name="Rounded Rectangle 79"/>
            <p:cNvSpPr/>
            <p:nvPr/>
          </p:nvSpPr>
          <p:spPr>
            <a:xfrm>
              <a:off x="6649943" y="3820676"/>
              <a:ext cx="245988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Dysmorodrepanis</a:t>
              </a:r>
              <a:r>
                <a:rPr lang="en-US" sz="1100" i="1" dirty="0">
                  <a:solidFill>
                    <a:schemeClr val="tx1"/>
                  </a:solidFill>
                </a:rPr>
                <a:t> </a:t>
              </a:r>
              <a:r>
                <a:rPr lang="en-US" sz="1100" i="1" dirty="0" err="1">
                  <a:solidFill>
                    <a:schemeClr val="tx1"/>
                  </a:solidFill>
                </a:rPr>
                <a:t>munroi</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1918</a:t>
              </a:r>
              <a:endParaRPr lang="en-US" sz="1100" dirty="0">
                <a:solidFill>
                  <a:srgbClr val="FF0000"/>
                </a:solidFill>
                <a:effectLst>
                  <a:outerShdw blurRad="38100" dist="38100" dir="2700000" algn="tl">
                    <a:srgbClr val="000000">
                      <a:alpha val="43137"/>
                    </a:srgbClr>
                  </a:outerShdw>
                </a:effectLst>
              </a:endParaRPr>
            </a:p>
          </p:txBody>
        </p:sp>
      </p:grpSp>
      <p:grpSp>
        <p:nvGrpSpPr>
          <p:cNvPr id="62" name="Group 61"/>
          <p:cNvGrpSpPr/>
          <p:nvPr/>
        </p:nvGrpSpPr>
        <p:grpSpPr>
          <a:xfrm>
            <a:off x="2902045" y="1932814"/>
            <a:ext cx="2520000" cy="2843942"/>
            <a:chOff x="6493873" y="3734347"/>
            <a:chExt cx="2520000" cy="2843942"/>
          </a:xfrm>
        </p:grpSpPr>
        <p:pic>
          <p:nvPicPr>
            <p:cNvPr id="2051" name="Picture 3"/>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493873" y="3828886"/>
              <a:ext cx="2520000" cy="2749403"/>
            </a:xfrm>
            <a:prstGeom prst="rect">
              <a:avLst/>
            </a:prstGeom>
            <a:noFill/>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ed Rectangle 4"/>
            <p:cNvSpPr/>
            <p:nvPr/>
          </p:nvSpPr>
          <p:spPr>
            <a:xfrm>
              <a:off x="6656574" y="3734347"/>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Drepanis</a:t>
              </a:r>
              <a:r>
                <a:rPr lang="en-US" sz="1100" i="1" dirty="0">
                  <a:solidFill>
                    <a:schemeClr val="tx1"/>
                  </a:solidFill>
                </a:rPr>
                <a:t> </a:t>
              </a:r>
              <a:r>
                <a:rPr lang="en-US" sz="1100" i="1" dirty="0" err="1">
                  <a:solidFill>
                    <a:schemeClr val="tx1"/>
                  </a:solidFill>
                </a:rPr>
                <a:t>funerea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1907</a:t>
              </a:r>
              <a:endParaRPr lang="en-US" sz="1100" dirty="0">
                <a:solidFill>
                  <a:srgbClr val="FF0000"/>
                </a:solidFill>
                <a:effectLst>
                  <a:outerShdw blurRad="38100" dist="38100" dir="2700000" algn="tl">
                    <a:srgbClr val="000000">
                      <a:alpha val="43137"/>
                    </a:srgbClr>
                  </a:outerShdw>
                </a:effectLst>
              </a:endParaRPr>
            </a:p>
          </p:txBody>
        </p:sp>
      </p:grpSp>
      <p:grpSp>
        <p:nvGrpSpPr>
          <p:cNvPr id="63" name="Group 62"/>
          <p:cNvGrpSpPr/>
          <p:nvPr/>
        </p:nvGrpSpPr>
        <p:grpSpPr>
          <a:xfrm>
            <a:off x="2893556" y="1985608"/>
            <a:ext cx="2520000" cy="2805026"/>
            <a:chOff x="6466226" y="3803614"/>
            <a:chExt cx="2520000" cy="2805026"/>
          </a:xfrm>
        </p:grpSpPr>
        <p:pic>
          <p:nvPicPr>
            <p:cNvPr id="2050"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466226" y="3902446"/>
              <a:ext cx="2520000" cy="2706194"/>
            </a:xfrm>
            <a:prstGeom prst="rect">
              <a:avLst/>
            </a:prstGeom>
            <a:noFill/>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ounded Rectangle 8"/>
            <p:cNvSpPr/>
            <p:nvPr/>
          </p:nvSpPr>
          <p:spPr>
            <a:xfrm>
              <a:off x="6649113" y="3803614"/>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Moho</a:t>
              </a:r>
              <a:r>
                <a:rPr lang="en-US" sz="1100" i="1" dirty="0">
                  <a:solidFill>
                    <a:schemeClr val="tx1"/>
                  </a:solidFill>
                </a:rPr>
                <a:t> </a:t>
              </a:r>
              <a:r>
                <a:rPr lang="en-US" sz="1100" i="1" dirty="0" err="1">
                  <a:solidFill>
                    <a:schemeClr val="tx1"/>
                  </a:solidFill>
                </a:rPr>
                <a:t>bishopi</a:t>
              </a:r>
              <a:r>
                <a:rPr lang="en-US" sz="1100" i="1" dirty="0">
                  <a:solidFill>
                    <a:schemeClr val="tx1"/>
                  </a:solidFill>
                  <a:effectLst>
                    <a:outerShdw blurRad="38100" dist="38100" dir="2700000" algn="tl">
                      <a:srgbClr val="000000">
                        <a:alpha val="43137"/>
                      </a:srgbClr>
                    </a:outerShdw>
                  </a:effectLst>
                </a:rPr>
                <a:t>, </a:t>
              </a:r>
              <a:r>
                <a:rPr lang="en-US" sz="1100" i="1" dirty="0">
                  <a:solidFill>
                    <a:srgbClr val="FF0000"/>
                  </a:solidFill>
                  <a:effectLst>
                    <a:outerShdw blurRad="38100" dist="38100" dir="2700000" algn="tl">
                      <a:srgbClr val="000000">
                        <a:alpha val="43137"/>
                      </a:srgbClr>
                    </a:outerShdw>
                  </a:effectLst>
                </a:rPr>
                <a:t>extinct 1904</a:t>
              </a:r>
            </a:p>
          </p:txBody>
        </p:sp>
      </p:grpSp>
      <p:grpSp>
        <p:nvGrpSpPr>
          <p:cNvPr id="64" name="Group 63"/>
          <p:cNvGrpSpPr/>
          <p:nvPr/>
        </p:nvGrpSpPr>
        <p:grpSpPr>
          <a:xfrm>
            <a:off x="2896272" y="1996228"/>
            <a:ext cx="2520000" cy="2921506"/>
            <a:chOff x="6389076" y="3702375"/>
            <a:chExt cx="2520000" cy="2921506"/>
          </a:xfrm>
        </p:grpSpPr>
        <p:pic>
          <p:nvPicPr>
            <p:cNvPr id="2052" name="Picture 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389076" y="3800997"/>
              <a:ext cx="2520000" cy="2822884"/>
            </a:xfrm>
            <a:prstGeom prst="rect">
              <a:avLst/>
            </a:prstGeom>
            <a:noFill/>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Rounded Rectangle 21"/>
            <p:cNvSpPr/>
            <p:nvPr/>
          </p:nvSpPr>
          <p:spPr>
            <a:xfrm>
              <a:off x="6398100" y="3702375"/>
              <a:ext cx="2496520" cy="180000"/>
            </a:xfrm>
            <a:prstGeom prst="roundRect">
              <a:avLst>
                <a:gd name="adj" fmla="val 43182"/>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Hemignathus</a:t>
              </a:r>
              <a:r>
                <a:rPr lang="en-US" sz="1100" i="1" dirty="0">
                  <a:solidFill>
                    <a:schemeClr val="tx1"/>
                  </a:solidFill>
                </a:rPr>
                <a:t> </a:t>
              </a:r>
              <a:r>
                <a:rPr lang="en-US" sz="1100" i="1" dirty="0" err="1">
                  <a:solidFill>
                    <a:schemeClr val="tx1"/>
                  </a:solidFill>
                </a:rPr>
                <a:t>sagittirostris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1901</a:t>
              </a:r>
              <a:endParaRPr lang="en-US" sz="1100" dirty="0">
                <a:solidFill>
                  <a:srgbClr val="FF0000"/>
                </a:solidFill>
                <a:effectLst>
                  <a:outerShdw blurRad="38100" dist="38100" dir="2700000" algn="tl">
                    <a:srgbClr val="000000">
                      <a:alpha val="43137"/>
                    </a:srgbClr>
                  </a:outerShdw>
                </a:effectLst>
              </a:endParaRPr>
            </a:p>
          </p:txBody>
        </p:sp>
      </p:grpSp>
      <p:grpSp>
        <p:nvGrpSpPr>
          <p:cNvPr id="65" name="Group 64"/>
          <p:cNvGrpSpPr/>
          <p:nvPr/>
        </p:nvGrpSpPr>
        <p:grpSpPr>
          <a:xfrm>
            <a:off x="2844647" y="1694710"/>
            <a:ext cx="2520000" cy="3540511"/>
            <a:chOff x="6362655" y="3606444"/>
            <a:chExt cx="2520000" cy="3540511"/>
          </a:xfrm>
        </p:grpSpPr>
        <p:pic>
          <p:nvPicPr>
            <p:cNvPr id="2054" name="Picture 6"/>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6362655" y="3715282"/>
              <a:ext cx="2520000" cy="3431673"/>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0" name="Rounded Rectangle 19"/>
            <p:cNvSpPr/>
            <p:nvPr/>
          </p:nvSpPr>
          <p:spPr>
            <a:xfrm>
              <a:off x="6468138" y="3606444"/>
              <a:ext cx="2333959"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Hemignathus</a:t>
              </a:r>
              <a:r>
                <a:rPr lang="en-US" sz="1100" i="1" dirty="0">
                  <a:solidFill>
                    <a:schemeClr val="tx1"/>
                  </a:solidFill>
                </a:rPr>
                <a:t> </a:t>
              </a:r>
              <a:r>
                <a:rPr lang="en-US" sz="1100" i="1" dirty="0" err="1">
                  <a:solidFill>
                    <a:schemeClr val="tx1"/>
                  </a:solidFill>
                </a:rPr>
                <a:t>obscurus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1940</a:t>
              </a:r>
              <a:endParaRPr lang="en-US" sz="1100" dirty="0">
                <a:solidFill>
                  <a:srgbClr val="FF0000"/>
                </a:solidFill>
                <a:effectLst>
                  <a:outerShdw blurRad="38100" dist="38100" dir="2700000" algn="tl">
                    <a:srgbClr val="000000">
                      <a:alpha val="43137"/>
                    </a:srgbClr>
                  </a:outerShdw>
                </a:effectLst>
              </a:endParaRPr>
            </a:p>
          </p:txBody>
        </p:sp>
      </p:grpSp>
      <p:grpSp>
        <p:nvGrpSpPr>
          <p:cNvPr id="66" name="Group 65"/>
          <p:cNvGrpSpPr/>
          <p:nvPr/>
        </p:nvGrpSpPr>
        <p:grpSpPr>
          <a:xfrm>
            <a:off x="2903279" y="2107778"/>
            <a:ext cx="2520000" cy="2670043"/>
            <a:chOff x="5970508" y="3917649"/>
            <a:chExt cx="2520000" cy="2670043"/>
          </a:xfrm>
        </p:grpSpPr>
        <p:pic>
          <p:nvPicPr>
            <p:cNvPr id="2056" name="Picture 8"/>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5970508" y="4003076"/>
              <a:ext cx="2520000" cy="2584616"/>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8" name="Rounded Rectangle 17"/>
            <p:cNvSpPr/>
            <p:nvPr/>
          </p:nvSpPr>
          <p:spPr>
            <a:xfrm>
              <a:off x="6187649" y="3917649"/>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Moho</a:t>
              </a:r>
              <a:r>
                <a:rPr lang="en-US" sz="1100" i="1" dirty="0">
                  <a:solidFill>
                    <a:schemeClr val="tx1"/>
                  </a:solidFill>
                </a:rPr>
                <a:t> </a:t>
              </a:r>
              <a:r>
                <a:rPr lang="en-US" sz="1100" i="1" dirty="0" err="1">
                  <a:solidFill>
                    <a:schemeClr val="tx1"/>
                  </a:solidFill>
                </a:rPr>
                <a:t>nobilis</a:t>
              </a:r>
              <a:r>
                <a:rPr lang="en-US" sz="1100" i="1" dirty="0">
                  <a:solidFill>
                    <a:schemeClr val="tx1"/>
                  </a:solidFill>
                </a:rPr>
                <a:t>, </a:t>
              </a:r>
              <a:r>
                <a:rPr lang="en-US" sz="1100" i="1" dirty="0">
                  <a:solidFill>
                    <a:srgbClr val="FF0000"/>
                  </a:solidFill>
                </a:rPr>
                <a:t>extinct 1934</a:t>
              </a:r>
              <a:endParaRPr lang="en-US" sz="1100" dirty="0">
                <a:solidFill>
                  <a:srgbClr val="FF0000"/>
                </a:solidFill>
              </a:endParaRPr>
            </a:p>
          </p:txBody>
        </p:sp>
      </p:grpSp>
      <p:grpSp>
        <p:nvGrpSpPr>
          <p:cNvPr id="67" name="Group 66"/>
          <p:cNvGrpSpPr/>
          <p:nvPr/>
        </p:nvGrpSpPr>
        <p:grpSpPr>
          <a:xfrm>
            <a:off x="2917802" y="2104520"/>
            <a:ext cx="2520000" cy="2806815"/>
            <a:chOff x="5770408" y="3702369"/>
            <a:chExt cx="2520000" cy="2806815"/>
          </a:xfrm>
        </p:grpSpPr>
        <p:pic>
          <p:nvPicPr>
            <p:cNvPr id="2058" name="Picture 10"/>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770408" y="3798274"/>
              <a:ext cx="2520000" cy="2710910"/>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6" name="Rounded Rectangle 15"/>
            <p:cNvSpPr/>
            <p:nvPr/>
          </p:nvSpPr>
          <p:spPr>
            <a:xfrm>
              <a:off x="5866710" y="3702369"/>
              <a:ext cx="2305248"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Hemignathus</a:t>
              </a:r>
              <a:r>
                <a:rPr lang="en-US" sz="1100" i="1" dirty="0">
                  <a:solidFill>
                    <a:schemeClr val="tx1"/>
                  </a:solidFill>
                </a:rPr>
                <a:t> </a:t>
              </a:r>
              <a:r>
                <a:rPr lang="en-US" sz="1100" i="1" dirty="0" err="1">
                  <a:solidFill>
                    <a:schemeClr val="tx1"/>
                  </a:solidFill>
                </a:rPr>
                <a:t>ellisianus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1965</a:t>
              </a:r>
              <a:endParaRPr lang="en-US" sz="1100" dirty="0">
                <a:solidFill>
                  <a:srgbClr val="FF0000"/>
                </a:solidFill>
                <a:effectLst>
                  <a:outerShdw blurRad="38100" dist="38100" dir="2700000" algn="tl">
                    <a:srgbClr val="000000">
                      <a:alpha val="43137"/>
                    </a:srgbClr>
                  </a:outerShdw>
                </a:effectLst>
              </a:endParaRPr>
            </a:p>
          </p:txBody>
        </p:sp>
      </p:grpSp>
      <p:grpSp>
        <p:nvGrpSpPr>
          <p:cNvPr id="68" name="Group 67"/>
          <p:cNvGrpSpPr/>
          <p:nvPr/>
        </p:nvGrpSpPr>
        <p:grpSpPr>
          <a:xfrm>
            <a:off x="2898488" y="2168246"/>
            <a:ext cx="2520000" cy="2706627"/>
            <a:chOff x="5710405" y="3928302"/>
            <a:chExt cx="2520000" cy="2706627"/>
          </a:xfrm>
        </p:grpSpPr>
        <p:pic>
          <p:nvPicPr>
            <p:cNvPr id="2060" name="Picture 12"/>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5710405" y="4029442"/>
              <a:ext cx="2520000" cy="2605487"/>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4" name="Rounded Rectangle 13"/>
            <p:cNvSpPr/>
            <p:nvPr/>
          </p:nvSpPr>
          <p:spPr>
            <a:xfrm>
              <a:off x="5718420" y="3928302"/>
              <a:ext cx="2499538"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Chaetoptila</a:t>
              </a:r>
              <a:r>
                <a:rPr lang="en-US" sz="1100" i="1" dirty="0">
                  <a:solidFill>
                    <a:schemeClr val="tx1"/>
                  </a:solidFill>
                </a:rPr>
                <a:t> </a:t>
              </a:r>
              <a:r>
                <a:rPr lang="en-US" sz="1100" i="1" dirty="0" err="1">
                  <a:solidFill>
                    <a:schemeClr val="tx1"/>
                  </a:solidFill>
                </a:rPr>
                <a:t>angustipluma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1859</a:t>
              </a:r>
              <a:endParaRPr lang="en-US" sz="1100" dirty="0">
                <a:solidFill>
                  <a:srgbClr val="FF0000"/>
                </a:solidFill>
                <a:effectLst>
                  <a:outerShdw blurRad="38100" dist="38100" dir="2700000" algn="tl">
                    <a:srgbClr val="000000">
                      <a:alpha val="43137"/>
                    </a:srgbClr>
                  </a:outerShdw>
                </a:effectLst>
              </a:endParaRPr>
            </a:p>
          </p:txBody>
        </p:sp>
      </p:grpSp>
      <p:grpSp>
        <p:nvGrpSpPr>
          <p:cNvPr id="69" name="Group 68"/>
          <p:cNvGrpSpPr/>
          <p:nvPr/>
        </p:nvGrpSpPr>
        <p:grpSpPr>
          <a:xfrm>
            <a:off x="2915381" y="1970712"/>
            <a:ext cx="2520000" cy="3300268"/>
            <a:chOff x="5746139" y="3782300"/>
            <a:chExt cx="2520000" cy="3300268"/>
          </a:xfrm>
        </p:grpSpPr>
        <p:pic>
          <p:nvPicPr>
            <p:cNvPr id="2061" name="Picture 13"/>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5746139" y="3890263"/>
              <a:ext cx="2520000" cy="3192305"/>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3" name="Rounded Rectangle 12"/>
            <p:cNvSpPr/>
            <p:nvPr/>
          </p:nvSpPr>
          <p:spPr>
            <a:xfrm>
              <a:off x="5928560" y="3782300"/>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Chloridops</a:t>
              </a:r>
              <a:r>
                <a:rPr lang="en-US" sz="1100" i="1" dirty="0">
                  <a:solidFill>
                    <a:schemeClr val="tx1"/>
                  </a:solidFill>
                </a:rPr>
                <a:t> </a:t>
              </a:r>
              <a:r>
                <a:rPr lang="en-US" sz="1100" i="1" dirty="0" err="1">
                  <a:solidFill>
                    <a:schemeClr val="tx1"/>
                  </a:solidFill>
                </a:rPr>
                <a:t>kona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1894</a:t>
              </a:r>
              <a:endParaRPr lang="en-US" sz="1100" dirty="0">
                <a:solidFill>
                  <a:srgbClr val="FF0000"/>
                </a:solidFill>
                <a:effectLst>
                  <a:outerShdw blurRad="38100" dist="38100" dir="2700000" algn="tl">
                    <a:srgbClr val="000000">
                      <a:alpha val="43137"/>
                    </a:srgbClr>
                  </a:outerShdw>
                </a:effectLst>
              </a:endParaRPr>
            </a:p>
          </p:txBody>
        </p:sp>
      </p:grpSp>
      <p:grpSp>
        <p:nvGrpSpPr>
          <p:cNvPr id="70" name="Group 69"/>
          <p:cNvGrpSpPr/>
          <p:nvPr/>
        </p:nvGrpSpPr>
        <p:grpSpPr>
          <a:xfrm>
            <a:off x="2906768" y="1772565"/>
            <a:ext cx="2520000" cy="3392462"/>
            <a:chOff x="5235907" y="3945353"/>
            <a:chExt cx="2520000" cy="3392462"/>
          </a:xfrm>
        </p:grpSpPr>
        <p:pic>
          <p:nvPicPr>
            <p:cNvPr id="2063" name="Picture 15"/>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5235907" y="4034572"/>
              <a:ext cx="2520000" cy="3303243"/>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2" name="Rounded Rectangle 41"/>
            <p:cNvSpPr/>
            <p:nvPr/>
          </p:nvSpPr>
          <p:spPr>
            <a:xfrm>
              <a:off x="5347829" y="3945353"/>
              <a:ext cx="2279596"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Himatione</a:t>
              </a:r>
              <a:r>
                <a:rPr lang="en-US" sz="1100" i="1" dirty="0">
                  <a:solidFill>
                    <a:schemeClr val="tx1"/>
                  </a:solidFill>
                </a:rPr>
                <a:t> </a:t>
              </a:r>
              <a:r>
                <a:rPr lang="en-US" sz="1100" i="1" dirty="0" err="1">
                  <a:solidFill>
                    <a:schemeClr val="tx1"/>
                  </a:solidFill>
                </a:rPr>
                <a:t>sanguinea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1923</a:t>
              </a:r>
              <a:endParaRPr lang="en-US" sz="1100" dirty="0">
                <a:solidFill>
                  <a:srgbClr val="FF0000"/>
                </a:solidFill>
                <a:effectLst>
                  <a:outerShdw blurRad="38100" dist="38100" dir="2700000" algn="tl">
                    <a:srgbClr val="000000">
                      <a:alpha val="43137"/>
                    </a:srgbClr>
                  </a:outerShdw>
                </a:effectLst>
              </a:endParaRPr>
            </a:p>
          </p:txBody>
        </p:sp>
      </p:grpSp>
      <p:grpSp>
        <p:nvGrpSpPr>
          <p:cNvPr id="71" name="Group 70"/>
          <p:cNvGrpSpPr/>
          <p:nvPr/>
        </p:nvGrpSpPr>
        <p:grpSpPr>
          <a:xfrm>
            <a:off x="2862304" y="2540323"/>
            <a:ext cx="2541829" cy="2034027"/>
            <a:chOff x="5217229" y="4283198"/>
            <a:chExt cx="2541829" cy="2034027"/>
          </a:xfrm>
        </p:grpSpPr>
        <p:pic>
          <p:nvPicPr>
            <p:cNvPr id="2070" name="Picture 22"/>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5227452" y="4372342"/>
              <a:ext cx="2520000" cy="1944883"/>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0" name="Rounded Rectangle 39"/>
            <p:cNvSpPr/>
            <p:nvPr/>
          </p:nvSpPr>
          <p:spPr>
            <a:xfrm>
              <a:off x="5217229" y="4283198"/>
              <a:ext cx="2541829" cy="180000"/>
            </a:xfrm>
            <a:prstGeom prst="roundRect">
              <a:avLst>
                <a:gd name="adj" fmla="val 46447"/>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Melamprosops</a:t>
              </a:r>
              <a:r>
                <a:rPr lang="en-US" sz="1100" i="1" dirty="0">
                  <a:solidFill>
                    <a:schemeClr val="tx1"/>
                  </a:solidFill>
                </a:rPr>
                <a:t> </a:t>
              </a:r>
              <a:r>
                <a:rPr lang="en-US" sz="1100" i="1" dirty="0" err="1">
                  <a:solidFill>
                    <a:schemeClr val="tx1"/>
                  </a:solidFill>
                </a:rPr>
                <a:t>phaeosoma</a:t>
              </a:r>
              <a:r>
                <a:rPr lang="en-US" sz="1100" i="1" dirty="0">
                  <a:solidFill>
                    <a:schemeClr val="tx1"/>
                  </a:solidFill>
                </a:rPr>
                <a:t>, </a:t>
              </a:r>
              <a:r>
                <a:rPr lang="en-US" sz="1100" i="1" dirty="0">
                  <a:solidFill>
                    <a:srgbClr val="FF0000"/>
                  </a:solidFill>
                </a:rPr>
                <a:t>extinct 2004</a:t>
              </a:r>
              <a:endParaRPr lang="en-US" sz="1100" dirty="0">
                <a:solidFill>
                  <a:srgbClr val="FF0000"/>
                </a:solidFill>
              </a:endParaRPr>
            </a:p>
          </p:txBody>
        </p:sp>
      </p:grpSp>
      <p:grpSp>
        <p:nvGrpSpPr>
          <p:cNvPr id="73" name="Group 72"/>
          <p:cNvGrpSpPr/>
          <p:nvPr/>
        </p:nvGrpSpPr>
        <p:grpSpPr>
          <a:xfrm>
            <a:off x="2903279" y="2177321"/>
            <a:ext cx="2520000" cy="2766310"/>
            <a:chOff x="4701553" y="3822800"/>
            <a:chExt cx="2520000" cy="2766310"/>
          </a:xfrm>
        </p:grpSpPr>
        <p:pic>
          <p:nvPicPr>
            <p:cNvPr id="2053" name="Picture 5"/>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4701553" y="3912542"/>
              <a:ext cx="2520000" cy="2676568"/>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4" name="Rounded Rectangle 23"/>
            <p:cNvSpPr/>
            <p:nvPr/>
          </p:nvSpPr>
          <p:spPr>
            <a:xfrm>
              <a:off x="4903446" y="3822800"/>
              <a:ext cx="2275232" cy="180000"/>
            </a:xfrm>
            <a:prstGeom prst="roundRect">
              <a:avLst>
                <a:gd name="adj" fmla="val 43182"/>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Rhodacanthis</a:t>
              </a:r>
              <a:r>
                <a:rPr lang="en-US" sz="1100" i="1" dirty="0">
                  <a:solidFill>
                    <a:schemeClr val="tx1"/>
                  </a:solidFill>
                </a:rPr>
                <a:t> </a:t>
              </a:r>
              <a:r>
                <a:rPr lang="en-US" sz="1100" i="1" dirty="0" err="1">
                  <a:solidFill>
                    <a:schemeClr val="tx1"/>
                  </a:solidFill>
                </a:rPr>
                <a:t>palmeri</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extinct1896</a:t>
              </a:r>
            </a:p>
          </p:txBody>
        </p:sp>
      </p:grpSp>
      <p:grpSp>
        <p:nvGrpSpPr>
          <p:cNvPr id="75" name="Group 74"/>
          <p:cNvGrpSpPr/>
          <p:nvPr/>
        </p:nvGrpSpPr>
        <p:grpSpPr>
          <a:xfrm>
            <a:off x="2884133" y="2463669"/>
            <a:ext cx="2520000" cy="1889873"/>
            <a:chOff x="3723563" y="3969869"/>
            <a:chExt cx="2520000" cy="1889873"/>
          </a:xfrm>
        </p:grpSpPr>
        <p:pic>
          <p:nvPicPr>
            <p:cNvPr id="2057" name="Picture 9"/>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3723563" y="4066621"/>
              <a:ext cx="2520000" cy="1793121"/>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7" name="Rounded Rectangle 16"/>
            <p:cNvSpPr/>
            <p:nvPr/>
          </p:nvSpPr>
          <p:spPr>
            <a:xfrm>
              <a:off x="3822476" y="3969869"/>
              <a:ext cx="2329913"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Porzana</a:t>
              </a:r>
              <a:r>
                <a:rPr lang="en-US" sz="1100" i="1" dirty="0">
                  <a:solidFill>
                    <a:schemeClr val="tx1"/>
                  </a:solidFill>
                </a:rPr>
                <a:t> </a:t>
              </a:r>
              <a:r>
                <a:rPr lang="en-US" sz="1100" i="1" dirty="0" err="1">
                  <a:solidFill>
                    <a:schemeClr val="tx1"/>
                  </a:solidFill>
                </a:rPr>
                <a:t>sandwichensis</a:t>
              </a:r>
              <a:r>
                <a:rPr lang="en-US" sz="1100" i="1" dirty="0">
                  <a:solidFill>
                    <a:schemeClr val="tx1"/>
                  </a:solidFill>
                </a:rPr>
                <a:t>, </a:t>
              </a:r>
              <a:r>
                <a:rPr lang="en-US" sz="1100" i="1" dirty="0">
                  <a:solidFill>
                    <a:srgbClr val="FF0000"/>
                  </a:solidFill>
                </a:rPr>
                <a:t>extinct 1883</a:t>
              </a:r>
              <a:endParaRPr lang="en-US" sz="1100" dirty="0">
                <a:solidFill>
                  <a:srgbClr val="FF0000"/>
                </a:solidFill>
              </a:endParaRPr>
            </a:p>
          </p:txBody>
        </p:sp>
      </p:grpSp>
      <p:grpSp>
        <p:nvGrpSpPr>
          <p:cNvPr id="77" name="Group 76"/>
          <p:cNvGrpSpPr/>
          <p:nvPr/>
        </p:nvGrpSpPr>
        <p:grpSpPr>
          <a:xfrm>
            <a:off x="2891193" y="2503989"/>
            <a:ext cx="2520000" cy="1851636"/>
            <a:chOff x="4536464" y="3863301"/>
            <a:chExt cx="2520000" cy="1851636"/>
          </a:xfrm>
        </p:grpSpPr>
        <p:pic>
          <p:nvPicPr>
            <p:cNvPr id="2059" name="Picture 11"/>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4536464" y="3959569"/>
              <a:ext cx="2520000" cy="1755368"/>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5" name="Rounded Rectangle 14"/>
            <p:cNvSpPr/>
            <p:nvPr/>
          </p:nvSpPr>
          <p:spPr>
            <a:xfrm>
              <a:off x="4720144" y="3863301"/>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Moho</a:t>
              </a:r>
              <a:r>
                <a:rPr lang="en-US" sz="1100" i="1" dirty="0">
                  <a:solidFill>
                    <a:schemeClr val="tx1"/>
                  </a:solidFill>
                </a:rPr>
                <a:t> </a:t>
              </a:r>
              <a:r>
                <a:rPr lang="en-US" sz="1100" i="1" dirty="0" err="1">
                  <a:solidFill>
                    <a:schemeClr val="tx1"/>
                  </a:solidFill>
                </a:rPr>
                <a:t>braccatus</a:t>
              </a:r>
              <a:r>
                <a:rPr lang="en-US" sz="1100" i="1" dirty="0">
                  <a:solidFill>
                    <a:schemeClr val="tx1"/>
                  </a:solidFill>
                </a:rPr>
                <a:t>, </a:t>
              </a:r>
              <a:r>
                <a:rPr lang="en-US" sz="1100" i="1" dirty="0">
                  <a:solidFill>
                    <a:srgbClr val="FF0000"/>
                  </a:solidFill>
                </a:rPr>
                <a:t>extinct 1987</a:t>
              </a:r>
              <a:endParaRPr lang="en-US" sz="1100" dirty="0">
                <a:solidFill>
                  <a:srgbClr val="FF0000"/>
                </a:solidFill>
              </a:endParaRPr>
            </a:p>
          </p:txBody>
        </p:sp>
      </p:grpSp>
      <p:grpSp>
        <p:nvGrpSpPr>
          <p:cNvPr id="79" name="Group 78"/>
          <p:cNvGrpSpPr/>
          <p:nvPr/>
        </p:nvGrpSpPr>
        <p:grpSpPr>
          <a:xfrm>
            <a:off x="2922068" y="2476942"/>
            <a:ext cx="2520000" cy="1833635"/>
            <a:chOff x="3487437" y="3879282"/>
            <a:chExt cx="2520000" cy="1833635"/>
          </a:xfrm>
        </p:grpSpPr>
        <p:pic>
          <p:nvPicPr>
            <p:cNvPr id="2062" name="Picture 14"/>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3487437" y="3973922"/>
              <a:ext cx="2520000" cy="1738995"/>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2" name="Rounded Rectangle 11"/>
            <p:cNvSpPr/>
            <p:nvPr/>
          </p:nvSpPr>
          <p:spPr>
            <a:xfrm>
              <a:off x="3681046" y="3879282"/>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Porzana</a:t>
              </a:r>
              <a:r>
                <a:rPr lang="en-US" sz="1100" i="1" dirty="0">
                  <a:solidFill>
                    <a:schemeClr val="tx1"/>
                  </a:solidFill>
                </a:rPr>
                <a:t> </a:t>
              </a:r>
              <a:r>
                <a:rPr lang="en-US" sz="1100" i="1" dirty="0" err="1">
                  <a:solidFill>
                    <a:schemeClr val="tx1"/>
                  </a:solidFill>
                </a:rPr>
                <a:t>palmeri</a:t>
              </a:r>
              <a:r>
                <a:rPr lang="en-US" sz="1100" i="1" dirty="0">
                  <a:solidFill>
                    <a:schemeClr val="tx1"/>
                  </a:solidFill>
                </a:rPr>
                <a:t>, </a:t>
              </a:r>
              <a:r>
                <a:rPr lang="en-US" sz="1100" i="1" dirty="0">
                  <a:solidFill>
                    <a:srgbClr val="FF0000"/>
                  </a:solidFill>
                </a:rPr>
                <a:t>extinct 1944</a:t>
              </a:r>
              <a:endParaRPr lang="en-US" sz="1100" dirty="0">
                <a:solidFill>
                  <a:srgbClr val="FF0000"/>
                </a:solidFill>
              </a:endParaRPr>
            </a:p>
          </p:txBody>
        </p:sp>
      </p:grpSp>
      <p:grpSp>
        <p:nvGrpSpPr>
          <p:cNvPr id="81" name="Group 80"/>
          <p:cNvGrpSpPr/>
          <p:nvPr/>
        </p:nvGrpSpPr>
        <p:grpSpPr>
          <a:xfrm>
            <a:off x="2915778" y="1831825"/>
            <a:ext cx="2520000" cy="3048413"/>
            <a:chOff x="3628850" y="3619236"/>
            <a:chExt cx="2520000" cy="3048413"/>
          </a:xfrm>
        </p:grpSpPr>
        <p:pic>
          <p:nvPicPr>
            <p:cNvPr id="2069" name="Picture 21"/>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628850" y="3721188"/>
              <a:ext cx="2520000" cy="2946461"/>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39" name="Rounded Rectangle 38"/>
            <p:cNvSpPr/>
            <p:nvPr/>
          </p:nvSpPr>
          <p:spPr>
            <a:xfrm>
              <a:off x="3760911" y="3619236"/>
              <a:ext cx="2239481"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Psittirostra</a:t>
              </a:r>
              <a:r>
                <a:rPr lang="en-US" sz="1100" i="1" dirty="0">
                  <a:solidFill>
                    <a:schemeClr val="tx1"/>
                  </a:solidFill>
                </a:rPr>
                <a:t> </a:t>
              </a:r>
              <a:r>
                <a:rPr lang="en-US" sz="1100" i="1" dirty="0" err="1">
                  <a:solidFill>
                    <a:schemeClr val="tx1"/>
                  </a:solidFill>
                </a:rPr>
                <a:t>psittacea</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1987</a:t>
              </a:r>
              <a:endParaRPr lang="en-US" sz="1100" dirty="0">
                <a:solidFill>
                  <a:srgbClr val="FF0000"/>
                </a:solidFill>
                <a:effectLst>
                  <a:outerShdw blurRad="38100" dist="38100" dir="2700000" algn="tl">
                    <a:srgbClr val="000000">
                      <a:alpha val="43137"/>
                    </a:srgbClr>
                  </a:outerShdw>
                </a:effectLst>
              </a:endParaRPr>
            </a:p>
          </p:txBody>
        </p:sp>
      </p:grpSp>
      <p:grpSp>
        <p:nvGrpSpPr>
          <p:cNvPr id="84" name="Group 83"/>
          <p:cNvGrpSpPr/>
          <p:nvPr/>
        </p:nvGrpSpPr>
        <p:grpSpPr>
          <a:xfrm>
            <a:off x="2915381" y="1763764"/>
            <a:ext cx="2520000" cy="3465103"/>
            <a:chOff x="3109518" y="2305193"/>
            <a:chExt cx="2520000" cy="3465103"/>
          </a:xfrm>
        </p:grpSpPr>
        <p:pic>
          <p:nvPicPr>
            <p:cNvPr id="2066" name="Picture 18"/>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109518" y="2415526"/>
              <a:ext cx="2520000" cy="3354770"/>
            </a:xfrm>
            <a:prstGeom prst="rect">
              <a:avLst/>
            </a:prstGeom>
            <a:noFill/>
            <a:ln w="31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36" name="Rounded Rectangle 35"/>
            <p:cNvSpPr/>
            <p:nvPr/>
          </p:nvSpPr>
          <p:spPr>
            <a:xfrm>
              <a:off x="3289915" y="2305193"/>
              <a:ext cx="2160000" cy="180000"/>
            </a:xfrm>
            <a:prstGeom prst="roundRect">
              <a:avLst>
                <a:gd name="adj" fmla="val 50000"/>
              </a:avLst>
            </a:prstGeom>
            <a:solidFill>
              <a:schemeClr val="bg1">
                <a:lumMod val="7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err="1">
                  <a:solidFill>
                    <a:schemeClr val="tx1"/>
                  </a:solidFill>
                </a:rPr>
                <a:t>Moho</a:t>
              </a:r>
              <a:r>
                <a:rPr lang="en-US" sz="1100" i="1" dirty="0">
                  <a:solidFill>
                    <a:schemeClr val="tx1"/>
                  </a:solidFill>
                </a:rPr>
                <a:t> </a:t>
              </a:r>
              <a:r>
                <a:rPr lang="en-US" sz="1100" i="1" dirty="0" err="1">
                  <a:solidFill>
                    <a:schemeClr val="tx1"/>
                  </a:solidFill>
                </a:rPr>
                <a:t>apicalis</a:t>
              </a:r>
              <a:r>
                <a:rPr lang="en-US" sz="1100" i="1" dirty="0">
                  <a:solidFill>
                    <a:schemeClr val="tx1"/>
                  </a:solidFill>
                </a:rPr>
                <a:t>, </a:t>
              </a:r>
              <a:r>
                <a:rPr lang="en-US" sz="1100" i="1" dirty="0">
                  <a:solidFill>
                    <a:srgbClr val="FF0000"/>
                  </a:solidFill>
                  <a:effectLst>
                    <a:outerShdw blurRad="38100" dist="38100" dir="2700000" algn="tl">
                      <a:srgbClr val="000000">
                        <a:alpha val="43137"/>
                      </a:srgbClr>
                    </a:outerShdw>
                  </a:effectLst>
                </a:rPr>
                <a:t>extinct 1837</a:t>
              </a:r>
              <a:endParaRPr lang="en-US" sz="1100" dirty="0">
                <a:solidFill>
                  <a:srgbClr val="FF0000"/>
                </a:solidFill>
                <a:effectLst>
                  <a:outerShdw blurRad="38100" dist="38100" dir="2700000" algn="tl">
                    <a:srgbClr val="000000">
                      <a:alpha val="43137"/>
                    </a:srgbClr>
                  </a:outerShdw>
                </a:effectLst>
              </a:endParaRPr>
            </a:p>
          </p:txBody>
        </p:sp>
      </p:grpSp>
      <p:sp>
        <p:nvSpPr>
          <p:cNvPr id="86" name="TextBox 85"/>
          <p:cNvSpPr txBox="1"/>
          <p:nvPr/>
        </p:nvSpPr>
        <p:spPr>
          <a:xfrm>
            <a:off x="0" y="6642556"/>
            <a:ext cx="1737976" cy="215444"/>
          </a:xfrm>
          <a:prstGeom prst="rect">
            <a:avLst/>
          </a:prstGeom>
          <a:noFill/>
        </p:spPr>
        <p:txBody>
          <a:bodyPr wrap="none" rtlCol="0">
            <a:spAutoFit/>
          </a:bodyPr>
          <a:lstStyle/>
          <a:p>
            <a:pPr algn="r"/>
            <a:r>
              <a:rPr lang="en-US" sz="800" dirty="0">
                <a:solidFill>
                  <a:schemeClr val="tx1">
                    <a:lumMod val="50000"/>
                    <a:lumOff val="50000"/>
                  </a:schemeClr>
                </a:solidFill>
                <a:latin typeface="Times New Roman" pitchFamily="18" charset="0"/>
                <a:cs typeface="Times New Roman" pitchFamily="18" charset="0"/>
              </a:rPr>
              <a:t>Creative Commons Photos Wikipedia</a:t>
            </a:r>
          </a:p>
        </p:txBody>
      </p:sp>
      <p:sp>
        <p:nvSpPr>
          <p:cNvPr id="89" name="TextBox 88"/>
          <p:cNvSpPr txBox="1"/>
          <p:nvPr/>
        </p:nvSpPr>
        <p:spPr>
          <a:xfrm>
            <a:off x="0" y="0"/>
            <a:ext cx="9144000" cy="584775"/>
          </a:xfrm>
          <a:prstGeom prst="rect">
            <a:avLst/>
          </a:prstGeom>
          <a:solidFill>
            <a:srgbClr val="DDD9C3">
              <a:alpha val="50196"/>
            </a:srgbClr>
          </a:solidFill>
        </p:spPr>
        <p:txBody>
          <a:bodyPr wrap="square" rtlCol="0">
            <a:spAutoFit/>
          </a:bodyPr>
          <a:lstStyle/>
          <a:p>
            <a:pPr algn="ctr"/>
            <a:r>
              <a:rPr lang="en-US" sz="3200" b="1" dirty="0"/>
              <a:t>…extinction is happening…</a:t>
            </a:r>
            <a:endParaRPr lang="en-CA" sz="3200" b="1" dirty="0"/>
          </a:p>
        </p:txBody>
      </p:sp>
      <p:grpSp>
        <p:nvGrpSpPr>
          <p:cNvPr id="90" name="Group 89"/>
          <p:cNvGrpSpPr/>
          <p:nvPr/>
        </p:nvGrpSpPr>
        <p:grpSpPr>
          <a:xfrm>
            <a:off x="376441" y="2568426"/>
            <a:ext cx="8391118" cy="2061300"/>
            <a:chOff x="356150" y="3201266"/>
            <a:chExt cx="8391118" cy="2061300"/>
          </a:xfrm>
        </p:grpSpPr>
        <p:sp>
          <p:nvSpPr>
            <p:cNvPr id="91" name="Rectangle 90"/>
            <p:cNvSpPr/>
            <p:nvPr/>
          </p:nvSpPr>
          <p:spPr>
            <a:xfrm>
              <a:off x="356150" y="3201266"/>
              <a:ext cx="8391118" cy="206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2" name="TextBox 91"/>
            <p:cNvSpPr txBox="1"/>
            <p:nvPr/>
          </p:nvSpPr>
          <p:spPr>
            <a:xfrm>
              <a:off x="697406" y="3556605"/>
              <a:ext cx="7708605" cy="1323439"/>
            </a:xfrm>
            <a:prstGeom prst="rect">
              <a:avLst/>
            </a:prstGeom>
            <a:solidFill>
              <a:schemeClr val="bg1">
                <a:lumMod val="95000"/>
              </a:schemeClr>
            </a:solidFill>
          </p:spPr>
          <p:txBody>
            <a:bodyPr wrap="square" rtlCol="0">
              <a:spAutoFit/>
            </a:bodyPr>
            <a:lstStyle/>
            <a:p>
              <a:pPr algn="ctr"/>
              <a:r>
                <a:rPr lang="en-US" sz="4000" dirty="0"/>
                <a:t>Around the world, </a:t>
              </a:r>
              <a:r>
                <a:rPr lang="en-US" sz="4000"/>
                <a:t>some 20,000 </a:t>
              </a:r>
              <a:r>
                <a:rPr lang="en-US" sz="4000" dirty="0"/>
                <a:t>species are gone a year </a:t>
              </a:r>
              <a:r>
                <a:rPr lang="en-US" sz="1600" dirty="0"/>
                <a:t>(</a:t>
              </a:r>
              <a:r>
                <a:rPr lang="en-US" sz="1600" dirty="0" err="1"/>
                <a:t>Mora</a:t>
              </a:r>
              <a:r>
                <a:rPr lang="en-US" sz="1600" dirty="0"/>
                <a:t> et al. Science 2013)</a:t>
              </a:r>
            </a:p>
          </p:txBody>
        </p:sp>
      </p:grpSp>
    </p:spTree>
    <p:extLst>
      <p:ext uri="{BB962C8B-B14F-4D97-AF65-F5344CB8AC3E}">
        <p14:creationId xmlns:p14="http://schemas.microsoft.com/office/powerpoint/2010/main" val="1226883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p:cTn id="7" dur="2000" fill="hold"/>
                                        <p:tgtEl>
                                          <p:spTgt spid="87"/>
                                        </p:tgtEl>
                                        <p:attrNameLst>
                                          <p:attrName>ppt_w</p:attrName>
                                        </p:attrNameLst>
                                      </p:cBhvr>
                                      <p:tavLst>
                                        <p:tav tm="0">
                                          <p:val>
                                            <p:fltVal val="0"/>
                                          </p:val>
                                        </p:tav>
                                        <p:tav tm="100000">
                                          <p:val>
                                            <p:strVal val="#ppt_w"/>
                                          </p:val>
                                        </p:tav>
                                      </p:tavLst>
                                    </p:anim>
                                    <p:anim calcmode="lin" valueType="num">
                                      <p:cBhvr>
                                        <p:cTn id="8" dur="2000" fill="hold"/>
                                        <p:tgtEl>
                                          <p:spTgt spid="87"/>
                                        </p:tgtEl>
                                        <p:attrNameLst>
                                          <p:attrName>ppt_h</p:attrName>
                                        </p:attrNameLst>
                                      </p:cBhvr>
                                      <p:tavLst>
                                        <p:tav tm="0">
                                          <p:val>
                                            <p:fltVal val="0"/>
                                          </p:val>
                                        </p:tav>
                                        <p:tav tm="100000">
                                          <p:val>
                                            <p:strVal val="#ppt_h"/>
                                          </p:val>
                                        </p:tav>
                                      </p:tavLst>
                                    </p:anim>
                                    <p:animEffect transition="in" filter="fade">
                                      <p:cBhvr>
                                        <p:cTn id="9" dur="2000"/>
                                        <p:tgtEl>
                                          <p:spTgt spid="87"/>
                                        </p:tgtEl>
                                      </p:cBhvr>
                                    </p:animEffect>
                                  </p:childTnLst>
                                  <p:subTnLst>
                                    <p:audio>
                                      <p:cMediaNode>
                                        <p:cTn display="0" masterRel="sameClick">
                                          <p:stCondLst>
                                            <p:cond evt="begin" delay="0">
                                              <p:tn val="5"/>
                                            </p:cond>
                                          </p:stCondLst>
                                          <p:endCondLst>
                                            <p:cond evt="onStopAudio" delay="0">
                                              <p:tgtEl>
                                                <p:sldTgt/>
                                              </p:tgtEl>
                                            </p:cond>
                                          </p:endCondLst>
                                        </p:cTn>
                                        <p:tgtEl>
                                          <p:sndTgt r:embed="rId2" name="SoundOFSilence.wav"/>
                                        </p:tgtEl>
                                      </p:cMediaNode>
                                    </p:audio>
                                  </p:subTnLst>
                                </p:cTn>
                              </p:par>
                            </p:childTnLst>
                          </p:cTn>
                        </p:par>
                        <p:par>
                          <p:cTn id="10" fill="hold">
                            <p:stCondLst>
                              <p:cond delay="2000"/>
                            </p:stCondLst>
                            <p:childTnLst>
                              <p:par>
                                <p:cTn id="11" presetID="42" presetClass="path" presetSubtype="0" accel="50000" decel="50000" fill="hold" nodeType="afterEffect">
                                  <p:stCondLst>
                                    <p:cond delay="700"/>
                                  </p:stCondLst>
                                  <p:childTnLst>
                                    <p:animMotion origin="layout" path="M 4.44444E-6 3.96484E-6 L -0.28959 -0.19177 " pathEditMode="relative" rAng="0" ptsTypes="AA">
                                      <p:cBhvr>
                                        <p:cTn id="12" dur="2000" fill="hold"/>
                                        <p:tgtEl>
                                          <p:spTgt spid="87"/>
                                        </p:tgtEl>
                                        <p:attrNameLst>
                                          <p:attrName>ppt_x</p:attrName>
                                          <p:attrName>ppt_y</p:attrName>
                                        </p:attrNameLst>
                                      </p:cBhvr>
                                      <p:rCtr x="-14479" y="-9600"/>
                                    </p:animMotion>
                                  </p:childTnLst>
                                </p:cTn>
                              </p:par>
                            </p:childTnLst>
                          </p:cTn>
                        </p:par>
                        <p:par>
                          <p:cTn id="13" fill="hold">
                            <p:stCondLst>
                              <p:cond delay="4700"/>
                            </p:stCondLst>
                            <p:childTnLst>
                              <p:par>
                                <p:cTn id="14" presetID="53" presetClass="entr" presetSubtype="16" fill="hold" nodeType="afterEffect">
                                  <p:stCondLst>
                                    <p:cond delay="0"/>
                                  </p:stCondLst>
                                  <p:childTnLst>
                                    <p:set>
                                      <p:cBhvr>
                                        <p:cTn id="15" dur="1" fill="hold">
                                          <p:stCondLst>
                                            <p:cond delay="0"/>
                                          </p:stCondLst>
                                        </p:cTn>
                                        <p:tgtEl>
                                          <p:spTgt spid="85"/>
                                        </p:tgtEl>
                                        <p:attrNameLst>
                                          <p:attrName>style.visibility</p:attrName>
                                        </p:attrNameLst>
                                      </p:cBhvr>
                                      <p:to>
                                        <p:strVal val="visible"/>
                                      </p:to>
                                    </p:set>
                                    <p:anim calcmode="lin" valueType="num">
                                      <p:cBhvr>
                                        <p:cTn id="16" dur="1900" fill="hold"/>
                                        <p:tgtEl>
                                          <p:spTgt spid="85"/>
                                        </p:tgtEl>
                                        <p:attrNameLst>
                                          <p:attrName>ppt_w</p:attrName>
                                        </p:attrNameLst>
                                      </p:cBhvr>
                                      <p:tavLst>
                                        <p:tav tm="0">
                                          <p:val>
                                            <p:fltVal val="0"/>
                                          </p:val>
                                        </p:tav>
                                        <p:tav tm="100000">
                                          <p:val>
                                            <p:strVal val="#ppt_w"/>
                                          </p:val>
                                        </p:tav>
                                      </p:tavLst>
                                    </p:anim>
                                    <p:anim calcmode="lin" valueType="num">
                                      <p:cBhvr>
                                        <p:cTn id="17" dur="1900" fill="hold"/>
                                        <p:tgtEl>
                                          <p:spTgt spid="85"/>
                                        </p:tgtEl>
                                        <p:attrNameLst>
                                          <p:attrName>ppt_h</p:attrName>
                                        </p:attrNameLst>
                                      </p:cBhvr>
                                      <p:tavLst>
                                        <p:tav tm="0">
                                          <p:val>
                                            <p:fltVal val="0"/>
                                          </p:val>
                                        </p:tav>
                                        <p:tav tm="100000">
                                          <p:val>
                                            <p:strVal val="#ppt_h"/>
                                          </p:val>
                                        </p:tav>
                                      </p:tavLst>
                                    </p:anim>
                                    <p:animEffect transition="in" filter="fade">
                                      <p:cBhvr>
                                        <p:cTn id="18" dur="1900"/>
                                        <p:tgtEl>
                                          <p:spTgt spid="85"/>
                                        </p:tgtEl>
                                      </p:cBhvr>
                                    </p:animEffect>
                                  </p:childTnLst>
                                </p:cTn>
                              </p:par>
                            </p:childTnLst>
                          </p:cTn>
                        </p:par>
                        <p:par>
                          <p:cTn id="19" fill="hold">
                            <p:stCondLst>
                              <p:cond delay="6600"/>
                            </p:stCondLst>
                            <p:childTnLst>
                              <p:par>
                                <p:cTn id="20" presetID="42" presetClass="path" presetSubtype="0" accel="50000" decel="50000" fill="hold" nodeType="afterEffect">
                                  <p:stCondLst>
                                    <p:cond delay="700"/>
                                  </p:stCondLst>
                                  <p:childTnLst>
                                    <p:animMotion origin="layout" path="M -1.66667E-6 4.81481E-6 L -1.66667E-6 -0.1257 " pathEditMode="relative" rAng="0" ptsTypes="AA">
                                      <p:cBhvr>
                                        <p:cTn id="21" dur="1500" fill="hold"/>
                                        <p:tgtEl>
                                          <p:spTgt spid="85"/>
                                        </p:tgtEl>
                                        <p:attrNameLst>
                                          <p:attrName>ppt_x</p:attrName>
                                          <p:attrName>ppt_y</p:attrName>
                                        </p:attrNameLst>
                                      </p:cBhvr>
                                      <p:rCtr x="0" y="-6296"/>
                                    </p:animMotion>
                                  </p:childTnLst>
                                </p:cTn>
                              </p:par>
                            </p:childTnLst>
                          </p:cTn>
                        </p:par>
                        <p:par>
                          <p:cTn id="22" fill="hold">
                            <p:stCondLst>
                              <p:cond delay="8800"/>
                            </p:stCondLst>
                            <p:childTnLst>
                              <p:par>
                                <p:cTn id="23" presetID="53" presetClass="entr" presetSubtype="16" fill="hold" nodeType="afterEffect">
                                  <p:stCondLst>
                                    <p:cond delay="0"/>
                                  </p:stCondLst>
                                  <p:childTnLst>
                                    <p:set>
                                      <p:cBhvr>
                                        <p:cTn id="24" dur="1" fill="hold">
                                          <p:stCondLst>
                                            <p:cond delay="0"/>
                                          </p:stCondLst>
                                        </p:cTn>
                                        <p:tgtEl>
                                          <p:spTgt spid="56"/>
                                        </p:tgtEl>
                                        <p:attrNameLst>
                                          <p:attrName>style.visibility</p:attrName>
                                        </p:attrNameLst>
                                      </p:cBhvr>
                                      <p:to>
                                        <p:strVal val="visible"/>
                                      </p:to>
                                    </p:set>
                                    <p:anim calcmode="lin" valueType="num">
                                      <p:cBhvr>
                                        <p:cTn id="25" dur="1800" fill="hold"/>
                                        <p:tgtEl>
                                          <p:spTgt spid="56"/>
                                        </p:tgtEl>
                                        <p:attrNameLst>
                                          <p:attrName>ppt_w</p:attrName>
                                        </p:attrNameLst>
                                      </p:cBhvr>
                                      <p:tavLst>
                                        <p:tav tm="0">
                                          <p:val>
                                            <p:fltVal val="0"/>
                                          </p:val>
                                        </p:tav>
                                        <p:tav tm="100000">
                                          <p:val>
                                            <p:strVal val="#ppt_w"/>
                                          </p:val>
                                        </p:tav>
                                      </p:tavLst>
                                    </p:anim>
                                    <p:anim calcmode="lin" valueType="num">
                                      <p:cBhvr>
                                        <p:cTn id="26" dur="1800" fill="hold"/>
                                        <p:tgtEl>
                                          <p:spTgt spid="56"/>
                                        </p:tgtEl>
                                        <p:attrNameLst>
                                          <p:attrName>ppt_h</p:attrName>
                                        </p:attrNameLst>
                                      </p:cBhvr>
                                      <p:tavLst>
                                        <p:tav tm="0">
                                          <p:val>
                                            <p:fltVal val="0"/>
                                          </p:val>
                                        </p:tav>
                                        <p:tav tm="100000">
                                          <p:val>
                                            <p:strVal val="#ppt_h"/>
                                          </p:val>
                                        </p:tav>
                                      </p:tavLst>
                                    </p:anim>
                                    <p:animEffect transition="in" filter="fade">
                                      <p:cBhvr>
                                        <p:cTn id="27" dur="1800"/>
                                        <p:tgtEl>
                                          <p:spTgt spid="56"/>
                                        </p:tgtEl>
                                      </p:cBhvr>
                                    </p:animEffect>
                                  </p:childTnLst>
                                </p:cTn>
                              </p:par>
                            </p:childTnLst>
                          </p:cTn>
                        </p:par>
                        <p:par>
                          <p:cTn id="28" fill="hold">
                            <p:stCondLst>
                              <p:cond delay="10600"/>
                            </p:stCondLst>
                            <p:childTnLst>
                              <p:par>
                                <p:cTn id="29" presetID="42" presetClass="path" presetSubtype="0" accel="50000" decel="50000" fill="hold" nodeType="afterEffect">
                                  <p:stCondLst>
                                    <p:cond delay="700"/>
                                  </p:stCondLst>
                                  <p:childTnLst>
                                    <p:animMotion origin="layout" path="M -2.5E-6 -3.33333E-6 L 0.32188 -0.08449 " pathEditMode="relative" rAng="0" ptsTypes="AA">
                                      <p:cBhvr>
                                        <p:cTn id="30" dur="1000" fill="hold"/>
                                        <p:tgtEl>
                                          <p:spTgt spid="56"/>
                                        </p:tgtEl>
                                        <p:attrNameLst>
                                          <p:attrName>ppt_x</p:attrName>
                                          <p:attrName>ppt_y</p:attrName>
                                        </p:attrNameLst>
                                      </p:cBhvr>
                                      <p:rCtr x="16094" y="-4236"/>
                                    </p:animMotion>
                                  </p:childTnLst>
                                </p:cTn>
                              </p:par>
                            </p:childTnLst>
                          </p:cTn>
                        </p:par>
                        <p:par>
                          <p:cTn id="31" fill="hold">
                            <p:stCondLst>
                              <p:cond delay="12300"/>
                            </p:stCondLst>
                            <p:childTnLst>
                              <p:par>
                                <p:cTn id="32" presetID="53" presetClass="entr" presetSubtype="16" fill="hold" nodeType="afterEffect">
                                  <p:stCondLst>
                                    <p:cond delay="0"/>
                                  </p:stCondLst>
                                  <p:childTnLst>
                                    <p:set>
                                      <p:cBhvr>
                                        <p:cTn id="33" dur="1" fill="hold">
                                          <p:stCondLst>
                                            <p:cond delay="0"/>
                                          </p:stCondLst>
                                        </p:cTn>
                                        <p:tgtEl>
                                          <p:spTgt spid="57"/>
                                        </p:tgtEl>
                                        <p:attrNameLst>
                                          <p:attrName>style.visibility</p:attrName>
                                        </p:attrNameLst>
                                      </p:cBhvr>
                                      <p:to>
                                        <p:strVal val="visible"/>
                                      </p:to>
                                    </p:set>
                                    <p:anim calcmode="lin" valueType="num">
                                      <p:cBhvr>
                                        <p:cTn id="34" dur="1700" fill="hold"/>
                                        <p:tgtEl>
                                          <p:spTgt spid="57"/>
                                        </p:tgtEl>
                                        <p:attrNameLst>
                                          <p:attrName>ppt_w</p:attrName>
                                        </p:attrNameLst>
                                      </p:cBhvr>
                                      <p:tavLst>
                                        <p:tav tm="0">
                                          <p:val>
                                            <p:fltVal val="0"/>
                                          </p:val>
                                        </p:tav>
                                        <p:tav tm="100000">
                                          <p:val>
                                            <p:strVal val="#ppt_w"/>
                                          </p:val>
                                        </p:tav>
                                      </p:tavLst>
                                    </p:anim>
                                    <p:anim calcmode="lin" valueType="num">
                                      <p:cBhvr>
                                        <p:cTn id="35" dur="1700" fill="hold"/>
                                        <p:tgtEl>
                                          <p:spTgt spid="57"/>
                                        </p:tgtEl>
                                        <p:attrNameLst>
                                          <p:attrName>ppt_h</p:attrName>
                                        </p:attrNameLst>
                                      </p:cBhvr>
                                      <p:tavLst>
                                        <p:tav tm="0">
                                          <p:val>
                                            <p:fltVal val="0"/>
                                          </p:val>
                                        </p:tav>
                                        <p:tav tm="100000">
                                          <p:val>
                                            <p:strVal val="#ppt_h"/>
                                          </p:val>
                                        </p:tav>
                                      </p:tavLst>
                                    </p:anim>
                                    <p:animEffect transition="in" filter="fade">
                                      <p:cBhvr>
                                        <p:cTn id="36" dur="1700"/>
                                        <p:tgtEl>
                                          <p:spTgt spid="57"/>
                                        </p:tgtEl>
                                      </p:cBhvr>
                                    </p:animEffect>
                                  </p:childTnLst>
                                </p:cTn>
                              </p:par>
                            </p:childTnLst>
                          </p:cTn>
                        </p:par>
                        <p:par>
                          <p:cTn id="37" fill="hold">
                            <p:stCondLst>
                              <p:cond delay="14000"/>
                            </p:stCondLst>
                            <p:childTnLst>
                              <p:par>
                                <p:cTn id="38" presetID="42" presetClass="path" presetSubtype="0" accel="50000" decel="50000" fill="hold" nodeType="afterEffect">
                                  <p:stCondLst>
                                    <p:cond delay="700"/>
                                  </p:stCondLst>
                                  <p:childTnLst>
                                    <p:animMotion origin="layout" path="M 1.66667E-6 -1.11111E-6 L -0.30122 0.27616 " pathEditMode="relative" rAng="0" ptsTypes="AA">
                                      <p:cBhvr>
                                        <p:cTn id="39" dur="800" fill="hold"/>
                                        <p:tgtEl>
                                          <p:spTgt spid="57"/>
                                        </p:tgtEl>
                                        <p:attrNameLst>
                                          <p:attrName>ppt_x</p:attrName>
                                          <p:attrName>ppt_y</p:attrName>
                                        </p:attrNameLst>
                                      </p:cBhvr>
                                      <p:rCtr x="-15069" y="13796"/>
                                    </p:animMotion>
                                  </p:childTnLst>
                                </p:cTn>
                              </p:par>
                            </p:childTnLst>
                          </p:cTn>
                        </p:par>
                        <p:par>
                          <p:cTn id="40" fill="hold">
                            <p:stCondLst>
                              <p:cond delay="15500"/>
                            </p:stCondLst>
                            <p:childTnLst>
                              <p:par>
                                <p:cTn id="41" presetID="53" presetClass="entr" presetSubtype="16" fill="hold" nodeType="afterEffect">
                                  <p:stCondLst>
                                    <p:cond delay="0"/>
                                  </p:stCondLst>
                                  <p:childTnLst>
                                    <p:set>
                                      <p:cBhvr>
                                        <p:cTn id="42" dur="1" fill="hold">
                                          <p:stCondLst>
                                            <p:cond delay="0"/>
                                          </p:stCondLst>
                                        </p:cTn>
                                        <p:tgtEl>
                                          <p:spTgt spid="83"/>
                                        </p:tgtEl>
                                        <p:attrNameLst>
                                          <p:attrName>style.visibility</p:attrName>
                                        </p:attrNameLst>
                                      </p:cBhvr>
                                      <p:to>
                                        <p:strVal val="visible"/>
                                      </p:to>
                                    </p:set>
                                    <p:anim calcmode="lin" valueType="num">
                                      <p:cBhvr>
                                        <p:cTn id="43" dur="1600" fill="hold"/>
                                        <p:tgtEl>
                                          <p:spTgt spid="83"/>
                                        </p:tgtEl>
                                        <p:attrNameLst>
                                          <p:attrName>ppt_w</p:attrName>
                                        </p:attrNameLst>
                                      </p:cBhvr>
                                      <p:tavLst>
                                        <p:tav tm="0">
                                          <p:val>
                                            <p:fltVal val="0"/>
                                          </p:val>
                                        </p:tav>
                                        <p:tav tm="100000">
                                          <p:val>
                                            <p:strVal val="#ppt_w"/>
                                          </p:val>
                                        </p:tav>
                                      </p:tavLst>
                                    </p:anim>
                                    <p:anim calcmode="lin" valueType="num">
                                      <p:cBhvr>
                                        <p:cTn id="44" dur="1600" fill="hold"/>
                                        <p:tgtEl>
                                          <p:spTgt spid="83"/>
                                        </p:tgtEl>
                                        <p:attrNameLst>
                                          <p:attrName>ppt_h</p:attrName>
                                        </p:attrNameLst>
                                      </p:cBhvr>
                                      <p:tavLst>
                                        <p:tav tm="0">
                                          <p:val>
                                            <p:fltVal val="0"/>
                                          </p:val>
                                        </p:tav>
                                        <p:tav tm="100000">
                                          <p:val>
                                            <p:strVal val="#ppt_h"/>
                                          </p:val>
                                        </p:tav>
                                      </p:tavLst>
                                    </p:anim>
                                    <p:animEffect transition="in" filter="fade">
                                      <p:cBhvr>
                                        <p:cTn id="45" dur="1600"/>
                                        <p:tgtEl>
                                          <p:spTgt spid="83"/>
                                        </p:tgtEl>
                                      </p:cBhvr>
                                    </p:animEffect>
                                  </p:childTnLst>
                                </p:cTn>
                              </p:par>
                            </p:childTnLst>
                          </p:cTn>
                        </p:par>
                        <p:par>
                          <p:cTn id="46" fill="hold">
                            <p:stCondLst>
                              <p:cond delay="17100"/>
                            </p:stCondLst>
                            <p:childTnLst>
                              <p:par>
                                <p:cTn id="47" presetID="42" presetClass="path" presetSubtype="0" accel="50000" decel="50000" fill="hold" nodeType="afterEffect">
                                  <p:stCondLst>
                                    <p:cond delay="700"/>
                                  </p:stCondLst>
                                  <p:childTnLst>
                                    <p:animMotion origin="layout" path="M -1.11111E-6 -1.55946E-6 L 0.35816 0.21472 " pathEditMode="relative" rAng="0" ptsTypes="AA">
                                      <p:cBhvr>
                                        <p:cTn id="48" dur="600" fill="hold"/>
                                        <p:tgtEl>
                                          <p:spTgt spid="83"/>
                                        </p:tgtEl>
                                        <p:attrNameLst>
                                          <p:attrName>ppt_x</p:attrName>
                                          <p:attrName>ppt_y</p:attrName>
                                        </p:attrNameLst>
                                      </p:cBhvr>
                                      <p:rCtr x="17899" y="10736"/>
                                    </p:animMotion>
                                  </p:childTnLst>
                                </p:cTn>
                              </p:par>
                            </p:childTnLst>
                          </p:cTn>
                        </p:par>
                        <p:par>
                          <p:cTn id="49" fill="hold">
                            <p:stCondLst>
                              <p:cond delay="18400"/>
                            </p:stCondLst>
                            <p:childTnLst>
                              <p:par>
                                <p:cTn id="50" presetID="53" presetClass="entr" presetSubtype="16" fill="hold" nodeType="afterEffect">
                                  <p:stCondLst>
                                    <p:cond delay="0"/>
                                  </p:stCondLst>
                                  <p:childTnLst>
                                    <p:set>
                                      <p:cBhvr>
                                        <p:cTn id="51" dur="1" fill="hold">
                                          <p:stCondLst>
                                            <p:cond delay="0"/>
                                          </p:stCondLst>
                                        </p:cTn>
                                        <p:tgtEl>
                                          <p:spTgt spid="59"/>
                                        </p:tgtEl>
                                        <p:attrNameLst>
                                          <p:attrName>style.visibility</p:attrName>
                                        </p:attrNameLst>
                                      </p:cBhvr>
                                      <p:to>
                                        <p:strVal val="visible"/>
                                      </p:to>
                                    </p:set>
                                    <p:anim calcmode="lin" valueType="num">
                                      <p:cBhvr>
                                        <p:cTn id="52" dur="1500" fill="hold"/>
                                        <p:tgtEl>
                                          <p:spTgt spid="59"/>
                                        </p:tgtEl>
                                        <p:attrNameLst>
                                          <p:attrName>ppt_w</p:attrName>
                                        </p:attrNameLst>
                                      </p:cBhvr>
                                      <p:tavLst>
                                        <p:tav tm="0">
                                          <p:val>
                                            <p:fltVal val="0"/>
                                          </p:val>
                                        </p:tav>
                                        <p:tav tm="100000">
                                          <p:val>
                                            <p:strVal val="#ppt_w"/>
                                          </p:val>
                                        </p:tav>
                                      </p:tavLst>
                                    </p:anim>
                                    <p:anim calcmode="lin" valueType="num">
                                      <p:cBhvr>
                                        <p:cTn id="53" dur="1500" fill="hold"/>
                                        <p:tgtEl>
                                          <p:spTgt spid="59"/>
                                        </p:tgtEl>
                                        <p:attrNameLst>
                                          <p:attrName>ppt_h</p:attrName>
                                        </p:attrNameLst>
                                      </p:cBhvr>
                                      <p:tavLst>
                                        <p:tav tm="0">
                                          <p:val>
                                            <p:fltVal val="0"/>
                                          </p:val>
                                        </p:tav>
                                        <p:tav tm="100000">
                                          <p:val>
                                            <p:strVal val="#ppt_h"/>
                                          </p:val>
                                        </p:tav>
                                      </p:tavLst>
                                    </p:anim>
                                    <p:animEffect transition="in" filter="fade">
                                      <p:cBhvr>
                                        <p:cTn id="54" dur="1500"/>
                                        <p:tgtEl>
                                          <p:spTgt spid="59"/>
                                        </p:tgtEl>
                                      </p:cBhvr>
                                    </p:animEffect>
                                  </p:childTnLst>
                                </p:cTn>
                              </p:par>
                            </p:childTnLst>
                          </p:cTn>
                        </p:par>
                        <p:par>
                          <p:cTn id="55" fill="hold">
                            <p:stCondLst>
                              <p:cond delay="19900"/>
                            </p:stCondLst>
                            <p:childTnLst>
                              <p:par>
                                <p:cTn id="56" presetID="42" presetClass="path" presetSubtype="0" accel="50000" decel="50000" fill="hold" nodeType="afterEffect">
                                  <p:stCondLst>
                                    <p:cond delay="700"/>
                                  </p:stCondLst>
                                  <p:childTnLst>
                                    <p:animMotion origin="layout" path="M -2.77778E-7 4.81481E-6 L -0.23715 -0.0801 " pathEditMode="relative" rAng="0" ptsTypes="AA">
                                      <p:cBhvr>
                                        <p:cTn id="57" dur="800" fill="hold"/>
                                        <p:tgtEl>
                                          <p:spTgt spid="59"/>
                                        </p:tgtEl>
                                        <p:attrNameLst>
                                          <p:attrName>ppt_x</p:attrName>
                                          <p:attrName>ppt_y</p:attrName>
                                        </p:attrNameLst>
                                      </p:cBhvr>
                                      <p:rCtr x="-11858" y="-4005"/>
                                    </p:animMotion>
                                  </p:childTnLst>
                                </p:cTn>
                              </p:par>
                            </p:childTnLst>
                          </p:cTn>
                        </p:par>
                        <p:par>
                          <p:cTn id="58" fill="hold">
                            <p:stCondLst>
                              <p:cond delay="21400"/>
                            </p:stCondLst>
                            <p:childTnLst>
                              <p:par>
                                <p:cTn id="59" presetID="53" presetClass="entr" presetSubtype="16" fill="hold" nodeType="afterEffect">
                                  <p:stCondLst>
                                    <p:cond delay="0"/>
                                  </p:stCondLst>
                                  <p:childTnLst>
                                    <p:set>
                                      <p:cBhvr>
                                        <p:cTn id="60" dur="1" fill="hold">
                                          <p:stCondLst>
                                            <p:cond delay="0"/>
                                          </p:stCondLst>
                                        </p:cTn>
                                        <p:tgtEl>
                                          <p:spTgt spid="58"/>
                                        </p:tgtEl>
                                        <p:attrNameLst>
                                          <p:attrName>style.visibility</p:attrName>
                                        </p:attrNameLst>
                                      </p:cBhvr>
                                      <p:to>
                                        <p:strVal val="visible"/>
                                      </p:to>
                                    </p:set>
                                    <p:anim calcmode="lin" valueType="num">
                                      <p:cBhvr>
                                        <p:cTn id="61" dur="1400" fill="hold"/>
                                        <p:tgtEl>
                                          <p:spTgt spid="58"/>
                                        </p:tgtEl>
                                        <p:attrNameLst>
                                          <p:attrName>ppt_w</p:attrName>
                                        </p:attrNameLst>
                                      </p:cBhvr>
                                      <p:tavLst>
                                        <p:tav tm="0">
                                          <p:val>
                                            <p:fltVal val="0"/>
                                          </p:val>
                                        </p:tav>
                                        <p:tav tm="100000">
                                          <p:val>
                                            <p:strVal val="#ppt_w"/>
                                          </p:val>
                                        </p:tav>
                                      </p:tavLst>
                                    </p:anim>
                                    <p:anim calcmode="lin" valueType="num">
                                      <p:cBhvr>
                                        <p:cTn id="62" dur="1400" fill="hold"/>
                                        <p:tgtEl>
                                          <p:spTgt spid="58"/>
                                        </p:tgtEl>
                                        <p:attrNameLst>
                                          <p:attrName>ppt_h</p:attrName>
                                        </p:attrNameLst>
                                      </p:cBhvr>
                                      <p:tavLst>
                                        <p:tav tm="0">
                                          <p:val>
                                            <p:fltVal val="0"/>
                                          </p:val>
                                        </p:tav>
                                        <p:tav tm="100000">
                                          <p:val>
                                            <p:strVal val="#ppt_h"/>
                                          </p:val>
                                        </p:tav>
                                      </p:tavLst>
                                    </p:anim>
                                    <p:animEffect transition="in" filter="fade">
                                      <p:cBhvr>
                                        <p:cTn id="63" dur="1400"/>
                                        <p:tgtEl>
                                          <p:spTgt spid="58"/>
                                        </p:tgtEl>
                                      </p:cBhvr>
                                    </p:animEffect>
                                  </p:childTnLst>
                                </p:cTn>
                              </p:par>
                            </p:childTnLst>
                          </p:cTn>
                        </p:par>
                        <p:par>
                          <p:cTn id="64" fill="hold">
                            <p:stCondLst>
                              <p:cond delay="22800"/>
                            </p:stCondLst>
                            <p:childTnLst>
                              <p:par>
                                <p:cTn id="65" presetID="42" presetClass="path" presetSubtype="0" accel="50000" decel="50000" fill="hold" nodeType="afterEffect">
                                  <p:stCondLst>
                                    <p:cond delay="700"/>
                                  </p:stCondLst>
                                  <p:childTnLst>
                                    <p:animMotion origin="layout" path="M 1.11111E-6 2.22222E-6 L 0.00052 0.29097 " pathEditMode="relative" rAng="0" ptsTypes="AA">
                                      <p:cBhvr>
                                        <p:cTn id="66" dur="800" fill="hold"/>
                                        <p:tgtEl>
                                          <p:spTgt spid="58"/>
                                        </p:tgtEl>
                                        <p:attrNameLst>
                                          <p:attrName>ppt_x</p:attrName>
                                          <p:attrName>ppt_y</p:attrName>
                                        </p:attrNameLst>
                                      </p:cBhvr>
                                      <p:rCtr x="17" y="14537"/>
                                    </p:animMotion>
                                  </p:childTnLst>
                                </p:cTn>
                              </p:par>
                            </p:childTnLst>
                          </p:cTn>
                        </p:par>
                        <p:par>
                          <p:cTn id="67" fill="hold">
                            <p:stCondLst>
                              <p:cond delay="24300"/>
                            </p:stCondLst>
                            <p:childTnLst>
                              <p:par>
                                <p:cTn id="68" presetID="53" presetClass="entr" presetSubtype="16" fill="hold" nodeType="afterEffect">
                                  <p:stCondLst>
                                    <p:cond delay="0"/>
                                  </p:stCondLst>
                                  <p:childTnLst>
                                    <p:set>
                                      <p:cBhvr>
                                        <p:cTn id="69" dur="1" fill="hold">
                                          <p:stCondLst>
                                            <p:cond delay="0"/>
                                          </p:stCondLst>
                                        </p:cTn>
                                        <p:tgtEl>
                                          <p:spTgt spid="82"/>
                                        </p:tgtEl>
                                        <p:attrNameLst>
                                          <p:attrName>style.visibility</p:attrName>
                                        </p:attrNameLst>
                                      </p:cBhvr>
                                      <p:to>
                                        <p:strVal val="visible"/>
                                      </p:to>
                                    </p:set>
                                    <p:anim calcmode="lin" valueType="num">
                                      <p:cBhvr>
                                        <p:cTn id="70" dur="1300" fill="hold"/>
                                        <p:tgtEl>
                                          <p:spTgt spid="82"/>
                                        </p:tgtEl>
                                        <p:attrNameLst>
                                          <p:attrName>ppt_w</p:attrName>
                                        </p:attrNameLst>
                                      </p:cBhvr>
                                      <p:tavLst>
                                        <p:tav tm="0">
                                          <p:val>
                                            <p:fltVal val="0"/>
                                          </p:val>
                                        </p:tav>
                                        <p:tav tm="100000">
                                          <p:val>
                                            <p:strVal val="#ppt_w"/>
                                          </p:val>
                                        </p:tav>
                                      </p:tavLst>
                                    </p:anim>
                                    <p:anim calcmode="lin" valueType="num">
                                      <p:cBhvr>
                                        <p:cTn id="71" dur="1300" fill="hold"/>
                                        <p:tgtEl>
                                          <p:spTgt spid="82"/>
                                        </p:tgtEl>
                                        <p:attrNameLst>
                                          <p:attrName>ppt_h</p:attrName>
                                        </p:attrNameLst>
                                      </p:cBhvr>
                                      <p:tavLst>
                                        <p:tav tm="0">
                                          <p:val>
                                            <p:fltVal val="0"/>
                                          </p:val>
                                        </p:tav>
                                        <p:tav tm="100000">
                                          <p:val>
                                            <p:strVal val="#ppt_h"/>
                                          </p:val>
                                        </p:tav>
                                      </p:tavLst>
                                    </p:anim>
                                    <p:animEffect transition="in" filter="fade">
                                      <p:cBhvr>
                                        <p:cTn id="72" dur="1300"/>
                                        <p:tgtEl>
                                          <p:spTgt spid="82"/>
                                        </p:tgtEl>
                                      </p:cBhvr>
                                    </p:animEffect>
                                  </p:childTnLst>
                                </p:cTn>
                              </p:par>
                            </p:childTnLst>
                          </p:cTn>
                        </p:par>
                        <p:par>
                          <p:cTn id="73" fill="hold">
                            <p:stCondLst>
                              <p:cond delay="25600"/>
                            </p:stCondLst>
                            <p:childTnLst>
                              <p:par>
                                <p:cTn id="74" presetID="42" presetClass="path" presetSubtype="0" accel="50000" decel="50000" fill="hold" nodeType="afterEffect">
                                  <p:stCondLst>
                                    <p:cond delay="700"/>
                                  </p:stCondLst>
                                  <p:childTnLst>
                                    <p:animMotion origin="layout" path="M -1.11111E-6 4.44444E-6 L -0.1066 -0.1419 " pathEditMode="relative" rAng="0" ptsTypes="AA">
                                      <p:cBhvr>
                                        <p:cTn id="75" dur="800" fill="hold"/>
                                        <p:tgtEl>
                                          <p:spTgt spid="82"/>
                                        </p:tgtEl>
                                        <p:attrNameLst>
                                          <p:attrName>ppt_x</p:attrName>
                                          <p:attrName>ppt_y</p:attrName>
                                        </p:attrNameLst>
                                      </p:cBhvr>
                                      <p:rCtr x="-5330" y="-7106"/>
                                    </p:animMotion>
                                  </p:childTnLst>
                                </p:cTn>
                              </p:par>
                            </p:childTnLst>
                          </p:cTn>
                        </p:par>
                        <p:par>
                          <p:cTn id="76" fill="hold">
                            <p:stCondLst>
                              <p:cond delay="27100"/>
                            </p:stCondLst>
                            <p:childTnLst>
                              <p:par>
                                <p:cTn id="77" presetID="53" presetClass="entr" presetSubtype="16" fill="hold" nodeType="after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p:cTn id="79" dur="1200" fill="hold"/>
                                        <p:tgtEl>
                                          <p:spTgt spid="60"/>
                                        </p:tgtEl>
                                        <p:attrNameLst>
                                          <p:attrName>ppt_w</p:attrName>
                                        </p:attrNameLst>
                                      </p:cBhvr>
                                      <p:tavLst>
                                        <p:tav tm="0">
                                          <p:val>
                                            <p:fltVal val="0"/>
                                          </p:val>
                                        </p:tav>
                                        <p:tav tm="100000">
                                          <p:val>
                                            <p:strVal val="#ppt_w"/>
                                          </p:val>
                                        </p:tav>
                                      </p:tavLst>
                                    </p:anim>
                                    <p:anim calcmode="lin" valueType="num">
                                      <p:cBhvr>
                                        <p:cTn id="80" dur="1200" fill="hold"/>
                                        <p:tgtEl>
                                          <p:spTgt spid="60"/>
                                        </p:tgtEl>
                                        <p:attrNameLst>
                                          <p:attrName>ppt_h</p:attrName>
                                        </p:attrNameLst>
                                      </p:cBhvr>
                                      <p:tavLst>
                                        <p:tav tm="0">
                                          <p:val>
                                            <p:fltVal val="0"/>
                                          </p:val>
                                        </p:tav>
                                        <p:tav tm="100000">
                                          <p:val>
                                            <p:strVal val="#ppt_h"/>
                                          </p:val>
                                        </p:tav>
                                      </p:tavLst>
                                    </p:anim>
                                    <p:animEffect transition="in" filter="fade">
                                      <p:cBhvr>
                                        <p:cTn id="81" dur="1200"/>
                                        <p:tgtEl>
                                          <p:spTgt spid="60"/>
                                        </p:tgtEl>
                                      </p:cBhvr>
                                    </p:animEffect>
                                  </p:childTnLst>
                                </p:cTn>
                              </p:par>
                            </p:childTnLst>
                          </p:cTn>
                        </p:par>
                        <p:par>
                          <p:cTn id="82" fill="hold">
                            <p:stCondLst>
                              <p:cond delay="28300"/>
                            </p:stCondLst>
                            <p:childTnLst>
                              <p:par>
                                <p:cTn id="83" presetID="42" presetClass="path" presetSubtype="0" accel="50000" decel="50000" fill="hold" nodeType="afterEffect">
                                  <p:stCondLst>
                                    <p:cond delay="700"/>
                                  </p:stCondLst>
                                  <p:childTnLst>
                                    <p:animMotion origin="layout" path="M -1.38889E-6 1.11111E-6 L 0.25313 -0.16829 " pathEditMode="relative" rAng="0" ptsTypes="AA">
                                      <p:cBhvr>
                                        <p:cTn id="84" dur="800" fill="hold"/>
                                        <p:tgtEl>
                                          <p:spTgt spid="60"/>
                                        </p:tgtEl>
                                        <p:attrNameLst>
                                          <p:attrName>ppt_x</p:attrName>
                                          <p:attrName>ppt_y</p:attrName>
                                        </p:attrNameLst>
                                      </p:cBhvr>
                                      <p:rCtr x="12656" y="-8426"/>
                                    </p:animMotion>
                                  </p:childTnLst>
                                </p:cTn>
                              </p:par>
                            </p:childTnLst>
                          </p:cTn>
                        </p:par>
                        <p:par>
                          <p:cTn id="85" fill="hold">
                            <p:stCondLst>
                              <p:cond delay="29800"/>
                            </p:stCondLst>
                            <p:childTnLst>
                              <p:par>
                                <p:cTn id="86" presetID="53" presetClass="entr" presetSubtype="16" fill="hold" nodeType="afterEffect">
                                  <p:stCondLst>
                                    <p:cond delay="0"/>
                                  </p:stCondLst>
                                  <p:childTnLst>
                                    <p:set>
                                      <p:cBhvr>
                                        <p:cTn id="87" dur="1" fill="hold">
                                          <p:stCondLst>
                                            <p:cond delay="0"/>
                                          </p:stCondLst>
                                        </p:cTn>
                                        <p:tgtEl>
                                          <p:spTgt spid="61"/>
                                        </p:tgtEl>
                                        <p:attrNameLst>
                                          <p:attrName>style.visibility</p:attrName>
                                        </p:attrNameLst>
                                      </p:cBhvr>
                                      <p:to>
                                        <p:strVal val="visible"/>
                                      </p:to>
                                    </p:set>
                                    <p:anim calcmode="lin" valueType="num">
                                      <p:cBhvr>
                                        <p:cTn id="88" dur="1100" fill="hold"/>
                                        <p:tgtEl>
                                          <p:spTgt spid="61"/>
                                        </p:tgtEl>
                                        <p:attrNameLst>
                                          <p:attrName>ppt_w</p:attrName>
                                        </p:attrNameLst>
                                      </p:cBhvr>
                                      <p:tavLst>
                                        <p:tav tm="0">
                                          <p:val>
                                            <p:fltVal val="0"/>
                                          </p:val>
                                        </p:tav>
                                        <p:tav tm="100000">
                                          <p:val>
                                            <p:strVal val="#ppt_w"/>
                                          </p:val>
                                        </p:tav>
                                      </p:tavLst>
                                    </p:anim>
                                    <p:anim calcmode="lin" valueType="num">
                                      <p:cBhvr>
                                        <p:cTn id="89" dur="1100" fill="hold"/>
                                        <p:tgtEl>
                                          <p:spTgt spid="61"/>
                                        </p:tgtEl>
                                        <p:attrNameLst>
                                          <p:attrName>ppt_h</p:attrName>
                                        </p:attrNameLst>
                                      </p:cBhvr>
                                      <p:tavLst>
                                        <p:tav tm="0">
                                          <p:val>
                                            <p:fltVal val="0"/>
                                          </p:val>
                                        </p:tav>
                                        <p:tav tm="100000">
                                          <p:val>
                                            <p:strVal val="#ppt_h"/>
                                          </p:val>
                                        </p:tav>
                                      </p:tavLst>
                                    </p:anim>
                                    <p:animEffect transition="in" filter="fade">
                                      <p:cBhvr>
                                        <p:cTn id="90" dur="1100"/>
                                        <p:tgtEl>
                                          <p:spTgt spid="61"/>
                                        </p:tgtEl>
                                      </p:cBhvr>
                                    </p:animEffect>
                                  </p:childTnLst>
                                </p:cTn>
                              </p:par>
                            </p:childTnLst>
                          </p:cTn>
                        </p:par>
                        <p:par>
                          <p:cTn id="91" fill="hold">
                            <p:stCondLst>
                              <p:cond delay="30900"/>
                            </p:stCondLst>
                            <p:childTnLst>
                              <p:par>
                                <p:cTn id="92" presetID="42" presetClass="path" presetSubtype="0" accel="50000" decel="50000" fill="hold" nodeType="afterEffect">
                                  <p:stCondLst>
                                    <p:cond delay="700"/>
                                  </p:stCondLst>
                                  <p:childTnLst>
                                    <p:animMotion origin="layout" path="M 2.77778E-6 -6.15456E-7 L 0.38732 0.02453 " pathEditMode="relative" rAng="0" ptsTypes="AA">
                                      <p:cBhvr>
                                        <p:cTn id="93" dur="800" fill="hold"/>
                                        <p:tgtEl>
                                          <p:spTgt spid="61"/>
                                        </p:tgtEl>
                                        <p:attrNameLst>
                                          <p:attrName>ppt_x</p:attrName>
                                          <p:attrName>ppt_y</p:attrName>
                                        </p:attrNameLst>
                                      </p:cBhvr>
                                      <p:rCtr x="19358" y="1226"/>
                                    </p:animMotion>
                                  </p:childTnLst>
                                </p:cTn>
                              </p:par>
                            </p:childTnLst>
                          </p:cTn>
                        </p:par>
                        <p:par>
                          <p:cTn id="94" fill="hold">
                            <p:stCondLst>
                              <p:cond delay="32400"/>
                            </p:stCondLst>
                            <p:childTnLst>
                              <p:par>
                                <p:cTn id="95" presetID="53" presetClass="entr" presetSubtype="16" fill="hold" nodeType="afterEffect">
                                  <p:stCondLst>
                                    <p:cond delay="0"/>
                                  </p:stCondLst>
                                  <p:childTnLst>
                                    <p:set>
                                      <p:cBhvr>
                                        <p:cTn id="96" dur="1" fill="hold">
                                          <p:stCondLst>
                                            <p:cond delay="0"/>
                                          </p:stCondLst>
                                        </p:cTn>
                                        <p:tgtEl>
                                          <p:spTgt spid="62"/>
                                        </p:tgtEl>
                                        <p:attrNameLst>
                                          <p:attrName>style.visibility</p:attrName>
                                        </p:attrNameLst>
                                      </p:cBhvr>
                                      <p:to>
                                        <p:strVal val="visible"/>
                                      </p:to>
                                    </p:set>
                                    <p:anim calcmode="lin" valueType="num">
                                      <p:cBhvr>
                                        <p:cTn id="97" dur="1000" fill="hold"/>
                                        <p:tgtEl>
                                          <p:spTgt spid="62"/>
                                        </p:tgtEl>
                                        <p:attrNameLst>
                                          <p:attrName>ppt_w</p:attrName>
                                        </p:attrNameLst>
                                      </p:cBhvr>
                                      <p:tavLst>
                                        <p:tav tm="0">
                                          <p:val>
                                            <p:fltVal val="0"/>
                                          </p:val>
                                        </p:tav>
                                        <p:tav tm="100000">
                                          <p:val>
                                            <p:strVal val="#ppt_w"/>
                                          </p:val>
                                        </p:tav>
                                      </p:tavLst>
                                    </p:anim>
                                    <p:anim calcmode="lin" valueType="num">
                                      <p:cBhvr>
                                        <p:cTn id="98" dur="1000" fill="hold"/>
                                        <p:tgtEl>
                                          <p:spTgt spid="62"/>
                                        </p:tgtEl>
                                        <p:attrNameLst>
                                          <p:attrName>ppt_h</p:attrName>
                                        </p:attrNameLst>
                                      </p:cBhvr>
                                      <p:tavLst>
                                        <p:tav tm="0">
                                          <p:val>
                                            <p:fltVal val="0"/>
                                          </p:val>
                                        </p:tav>
                                        <p:tav tm="100000">
                                          <p:val>
                                            <p:strVal val="#ppt_h"/>
                                          </p:val>
                                        </p:tav>
                                      </p:tavLst>
                                    </p:anim>
                                    <p:animEffect transition="in" filter="fade">
                                      <p:cBhvr>
                                        <p:cTn id="99" dur="1000"/>
                                        <p:tgtEl>
                                          <p:spTgt spid="62"/>
                                        </p:tgtEl>
                                      </p:cBhvr>
                                    </p:animEffect>
                                  </p:childTnLst>
                                </p:cTn>
                              </p:par>
                            </p:childTnLst>
                          </p:cTn>
                        </p:par>
                        <p:par>
                          <p:cTn id="100" fill="hold">
                            <p:stCondLst>
                              <p:cond delay="33400"/>
                            </p:stCondLst>
                            <p:childTnLst>
                              <p:par>
                                <p:cTn id="101" presetID="42" presetClass="path" presetSubtype="0" accel="50000" decel="50000" fill="hold" nodeType="afterEffect">
                                  <p:stCondLst>
                                    <p:cond delay="700"/>
                                  </p:stCondLst>
                                  <p:childTnLst>
                                    <p:animMotion origin="layout" path="M 2.22222E-6 3.36418E-6 L 0.20486 0.27533 " pathEditMode="relative" rAng="0" ptsTypes="AA">
                                      <p:cBhvr>
                                        <p:cTn id="102" dur="800" fill="hold"/>
                                        <p:tgtEl>
                                          <p:spTgt spid="62"/>
                                        </p:tgtEl>
                                        <p:attrNameLst>
                                          <p:attrName>ppt_x</p:attrName>
                                          <p:attrName>ppt_y</p:attrName>
                                        </p:attrNameLst>
                                      </p:cBhvr>
                                      <p:rCtr x="10243" y="13767"/>
                                    </p:animMotion>
                                  </p:childTnLst>
                                </p:cTn>
                              </p:par>
                            </p:childTnLst>
                          </p:cTn>
                        </p:par>
                        <p:par>
                          <p:cTn id="103" fill="hold">
                            <p:stCondLst>
                              <p:cond delay="34900"/>
                            </p:stCondLst>
                            <p:childTnLst>
                              <p:par>
                                <p:cTn id="104" presetID="53" presetClass="entr" presetSubtype="16" fill="hold" nodeType="afterEffect">
                                  <p:stCondLst>
                                    <p:cond delay="0"/>
                                  </p:stCondLst>
                                  <p:childTnLst>
                                    <p:set>
                                      <p:cBhvr>
                                        <p:cTn id="105" dur="1" fill="hold">
                                          <p:stCondLst>
                                            <p:cond delay="0"/>
                                          </p:stCondLst>
                                        </p:cTn>
                                        <p:tgtEl>
                                          <p:spTgt spid="63"/>
                                        </p:tgtEl>
                                        <p:attrNameLst>
                                          <p:attrName>style.visibility</p:attrName>
                                        </p:attrNameLst>
                                      </p:cBhvr>
                                      <p:to>
                                        <p:strVal val="visible"/>
                                      </p:to>
                                    </p:set>
                                    <p:anim calcmode="lin" valueType="num">
                                      <p:cBhvr>
                                        <p:cTn id="106" dur="900" fill="hold"/>
                                        <p:tgtEl>
                                          <p:spTgt spid="63"/>
                                        </p:tgtEl>
                                        <p:attrNameLst>
                                          <p:attrName>ppt_w</p:attrName>
                                        </p:attrNameLst>
                                      </p:cBhvr>
                                      <p:tavLst>
                                        <p:tav tm="0">
                                          <p:val>
                                            <p:fltVal val="0"/>
                                          </p:val>
                                        </p:tav>
                                        <p:tav tm="100000">
                                          <p:val>
                                            <p:strVal val="#ppt_w"/>
                                          </p:val>
                                        </p:tav>
                                      </p:tavLst>
                                    </p:anim>
                                    <p:anim calcmode="lin" valueType="num">
                                      <p:cBhvr>
                                        <p:cTn id="107" dur="900" fill="hold"/>
                                        <p:tgtEl>
                                          <p:spTgt spid="63"/>
                                        </p:tgtEl>
                                        <p:attrNameLst>
                                          <p:attrName>ppt_h</p:attrName>
                                        </p:attrNameLst>
                                      </p:cBhvr>
                                      <p:tavLst>
                                        <p:tav tm="0">
                                          <p:val>
                                            <p:fltVal val="0"/>
                                          </p:val>
                                        </p:tav>
                                        <p:tav tm="100000">
                                          <p:val>
                                            <p:strVal val="#ppt_h"/>
                                          </p:val>
                                        </p:tav>
                                      </p:tavLst>
                                    </p:anim>
                                    <p:animEffect transition="in" filter="fade">
                                      <p:cBhvr>
                                        <p:cTn id="108" dur="900"/>
                                        <p:tgtEl>
                                          <p:spTgt spid="63"/>
                                        </p:tgtEl>
                                      </p:cBhvr>
                                    </p:animEffect>
                                  </p:childTnLst>
                                </p:cTn>
                              </p:par>
                            </p:childTnLst>
                          </p:cTn>
                        </p:par>
                        <p:par>
                          <p:cTn id="109" fill="hold">
                            <p:stCondLst>
                              <p:cond delay="35800"/>
                            </p:stCondLst>
                            <p:childTnLst>
                              <p:par>
                                <p:cTn id="110" presetID="42" presetClass="path" presetSubtype="0" accel="50000" decel="50000" fill="hold" nodeType="afterEffect">
                                  <p:stCondLst>
                                    <p:cond delay="700"/>
                                  </p:stCondLst>
                                  <p:childTnLst>
                                    <p:animMotion origin="layout" path="M 1.38889E-6 4.26654E-6 L -0.27136 0.14576 " pathEditMode="relative" rAng="0" ptsTypes="AA">
                                      <p:cBhvr>
                                        <p:cTn id="111" dur="800" fill="hold"/>
                                        <p:tgtEl>
                                          <p:spTgt spid="63"/>
                                        </p:tgtEl>
                                        <p:attrNameLst>
                                          <p:attrName>ppt_x</p:attrName>
                                          <p:attrName>ppt_y</p:attrName>
                                        </p:attrNameLst>
                                      </p:cBhvr>
                                      <p:rCtr x="-13576" y="7288"/>
                                    </p:animMotion>
                                  </p:childTnLst>
                                </p:cTn>
                              </p:par>
                            </p:childTnLst>
                          </p:cTn>
                        </p:par>
                        <p:par>
                          <p:cTn id="112" fill="hold">
                            <p:stCondLst>
                              <p:cond delay="37300"/>
                            </p:stCondLst>
                            <p:childTnLst>
                              <p:par>
                                <p:cTn id="113" presetID="53" presetClass="entr" presetSubtype="16" fill="hold" nodeType="afterEffect">
                                  <p:stCondLst>
                                    <p:cond delay="0"/>
                                  </p:stCondLst>
                                  <p:childTnLst>
                                    <p:set>
                                      <p:cBhvr>
                                        <p:cTn id="114" dur="1" fill="hold">
                                          <p:stCondLst>
                                            <p:cond delay="0"/>
                                          </p:stCondLst>
                                        </p:cTn>
                                        <p:tgtEl>
                                          <p:spTgt spid="64"/>
                                        </p:tgtEl>
                                        <p:attrNameLst>
                                          <p:attrName>style.visibility</p:attrName>
                                        </p:attrNameLst>
                                      </p:cBhvr>
                                      <p:to>
                                        <p:strVal val="visible"/>
                                      </p:to>
                                    </p:set>
                                    <p:anim calcmode="lin" valueType="num">
                                      <p:cBhvr>
                                        <p:cTn id="115" dur="800" fill="hold"/>
                                        <p:tgtEl>
                                          <p:spTgt spid="64"/>
                                        </p:tgtEl>
                                        <p:attrNameLst>
                                          <p:attrName>ppt_w</p:attrName>
                                        </p:attrNameLst>
                                      </p:cBhvr>
                                      <p:tavLst>
                                        <p:tav tm="0">
                                          <p:val>
                                            <p:fltVal val="0"/>
                                          </p:val>
                                        </p:tav>
                                        <p:tav tm="100000">
                                          <p:val>
                                            <p:strVal val="#ppt_w"/>
                                          </p:val>
                                        </p:tav>
                                      </p:tavLst>
                                    </p:anim>
                                    <p:anim calcmode="lin" valueType="num">
                                      <p:cBhvr>
                                        <p:cTn id="116" dur="800" fill="hold"/>
                                        <p:tgtEl>
                                          <p:spTgt spid="64"/>
                                        </p:tgtEl>
                                        <p:attrNameLst>
                                          <p:attrName>ppt_h</p:attrName>
                                        </p:attrNameLst>
                                      </p:cBhvr>
                                      <p:tavLst>
                                        <p:tav tm="0">
                                          <p:val>
                                            <p:fltVal val="0"/>
                                          </p:val>
                                        </p:tav>
                                        <p:tav tm="100000">
                                          <p:val>
                                            <p:strVal val="#ppt_h"/>
                                          </p:val>
                                        </p:tav>
                                      </p:tavLst>
                                    </p:anim>
                                    <p:animEffect transition="in" filter="fade">
                                      <p:cBhvr>
                                        <p:cTn id="117" dur="800"/>
                                        <p:tgtEl>
                                          <p:spTgt spid="64"/>
                                        </p:tgtEl>
                                      </p:cBhvr>
                                    </p:animEffect>
                                  </p:childTnLst>
                                </p:cTn>
                              </p:par>
                            </p:childTnLst>
                          </p:cTn>
                        </p:par>
                        <p:par>
                          <p:cTn id="118" fill="hold">
                            <p:stCondLst>
                              <p:cond delay="38100"/>
                            </p:stCondLst>
                            <p:childTnLst>
                              <p:par>
                                <p:cTn id="119" presetID="42" presetClass="path" presetSubtype="0" accel="50000" decel="50000" fill="hold" nodeType="afterEffect">
                                  <p:stCondLst>
                                    <p:cond delay="700"/>
                                  </p:stCondLst>
                                  <p:childTnLst>
                                    <p:animMotion origin="layout" path="M 0 -4.44444E-6 L -0.30226 -0.14328 " pathEditMode="relative" rAng="0" ptsTypes="AA">
                                      <p:cBhvr>
                                        <p:cTn id="120" dur="800" fill="hold"/>
                                        <p:tgtEl>
                                          <p:spTgt spid="64"/>
                                        </p:tgtEl>
                                        <p:attrNameLst>
                                          <p:attrName>ppt_x</p:attrName>
                                          <p:attrName>ppt_y</p:attrName>
                                        </p:attrNameLst>
                                      </p:cBhvr>
                                      <p:rCtr x="-15122" y="-7176"/>
                                    </p:animMotion>
                                  </p:childTnLst>
                                </p:cTn>
                              </p:par>
                            </p:childTnLst>
                          </p:cTn>
                        </p:par>
                        <p:par>
                          <p:cTn id="121" fill="hold">
                            <p:stCondLst>
                              <p:cond delay="39600"/>
                            </p:stCondLst>
                            <p:childTnLst>
                              <p:par>
                                <p:cTn id="122" presetID="53" presetClass="entr" presetSubtype="16" fill="hold" nodeType="afterEffect">
                                  <p:stCondLst>
                                    <p:cond delay="0"/>
                                  </p:stCondLst>
                                  <p:childTnLst>
                                    <p:set>
                                      <p:cBhvr>
                                        <p:cTn id="123" dur="1" fill="hold">
                                          <p:stCondLst>
                                            <p:cond delay="0"/>
                                          </p:stCondLst>
                                        </p:cTn>
                                        <p:tgtEl>
                                          <p:spTgt spid="65"/>
                                        </p:tgtEl>
                                        <p:attrNameLst>
                                          <p:attrName>style.visibility</p:attrName>
                                        </p:attrNameLst>
                                      </p:cBhvr>
                                      <p:to>
                                        <p:strVal val="visible"/>
                                      </p:to>
                                    </p:set>
                                    <p:anim calcmode="lin" valueType="num">
                                      <p:cBhvr>
                                        <p:cTn id="124" dur="700" fill="hold"/>
                                        <p:tgtEl>
                                          <p:spTgt spid="65"/>
                                        </p:tgtEl>
                                        <p:attrNameLst>
                                          <p:attrName>ppt_w</p:attrName>
                                        </p:attrNameLst>
                                      </p:cBhvr>
                                      <p:tavLst>
                                        <p:tav tm="0">
                                          <p:val>
                                            <p:fltVal val="0"/>
                                          </p:val>
                                        </p:tav>
                                        <p:tav tm="100000">
                                          <p:val>
                                            <p:strVal val="#ppt_w"/>
                                          </p:val>
                                        </p:tav>
                                      </p:tavLst>
                                    </p:anim>
                                    <p:anim calcmode="lin" valueType="num">
                                      <p:cBhvr>
                                        <p:cTn id="125" dur="700" fill="hold"/>
                                        <p:tgtEl>
                                          <p:spTgt spid="65"/>
                                        </p:tgtEl>
                                        <p:attrNameLst>
                                          <p:attrName>ppt_h</p:attrName>
                                        </p:attrNameLst>
                                      </p:cBhvr>
                                      <p:tavLst>
                                        <p:tav tm="0">
                                          <p:val>
                                            <p:fltVal val="0"/>
                                          </p:val>
                                        </p:tav>
                                        <p:tav tm="100000">
                                          <p:val>
                                            <p:strVal val="#ppt_h"/>
                                          </p:val>
                                        </p:tav>
                                      </p:tavLst>
                                    </p:anim>
                                    <p:animEffect transition="in" filter="fade">
                                      <p:cBhvr>
                                        <p:cTn id="126" dur="700"/>
                                        <p:tgtEl>
                                          <p:spTgt spid="65"/>
                                        </p:tgtEl>
                                      </p:cBhvr>
                                    </p:animEffect>
                                  </p:childTnLst>
                                </p:cTn>
                              </p:par>
                            </p:childTnLst>
                          </p:cTn>
                        </p:par>
                        <p:par>
                          <p:cTn id="127" fill="hold">
                            <p:stCondLst>
                              <p:cond delay="40300"/>
                            </p:stCondLst>
                            <p:childTnLst>
                              <p:par>
                                <p:cTn id="128" presetID="42" presetClass="path" presetSubtype="0" accel="50000" decel="50000" fill="hold" nodeType="afterEffect">
                                  <p:stCondLst>
                                    <p:cond delay="700"/>
                                  </p:stCondLst>
                                  <p:childTnLst>
                                    <p:animMotion origin="layout" path="M 4.16667E-6 -1.85185E-6 L 0.31979 0.21389 " pathEditMode="relative" rAng="0" ptsTypes="AA">
                                      <p:cBhvr>
                                        <p:cTn id="129" dur="800" fill="hold"/>
                                        <p:tgtEl>
                                          <p:spTgt spid="65"/>
                                        </p:tgtEl>
                                        <p:attrNameLst>
                                          <p:attrName>ppt_x</p:attrName>
                                          <p:attrName>ppt_y</p:attrName>
                                        </p:attrNameLst>
                                      </p:cBhvr>
                                      <p:rCtr x="15990" y="10694"/>
                                    </p:animMotion>
                                  </p:childTnLst>
                                </p:cTn>
                              </p:par>
                            </p:childTnLst>
                          </p:cTn>
                        </p:par>
                        <p:par>
                          <p:cTn id="130" fill="hold">
                            <p:stCondLst>
                              <p:cond delay="41800"/>
                            </p:stCondLst>
                            <p:childTnLst>
                              <p:par>
                                <p:cTn id="131" presetID="53" presetClass="entr" presetSubtype="16" fill="hold" nodeType="afterEffect">
                                  <p:stCondLst>
                                    <p:cond delay="0"/>
                                  </p:stCondLst>
                                  <p:childTnLst>
                                    <p:set>
                                      <p:cBhvr>
                                        <p:cTn id="132" dur="1" fill="hold">
                                          <p:stCondLst>
                                            <p:cond delay="0"/>
                                          </p:stCondLst>
                                        </p:cTn>
                                        <p:tgtEl>
                                          <p:spTgt spid="66"/>
                                        </p:tgtEl>
                                        <p:attrNameLst>
                                          <p:attrName>style.visibility</p:attrName>
                                        </p:attrNameLst>
                                      </p:cBhvr>
                                      <p:to>
                                        <p:strVal val="visible"/>
                                      </p:to>
                                    </p:set>
                                    <p:anim calcmode="lin" valueType="num">
                                      <p:cBhvr>
                                        <p:cTn id="133" dur="600" fill="hold"/>
                                        <p:tgtEl>
                                          <p:spTgt spid="66"/>
                                        </p:tgtEl>
                                        <p:attrNameLst>
                                          <p:attrName>ppt_w</p:attrName>
                                        </p:attrNameLst>
                                      </p:cBhvr>
                                      <p:tavLst>
                                        <p:tav tm="0">
                                          <p:val>
                                            <p:fltVal val="0"/>
                                          </p:val>
                                        </p:tav>
                                        <p:tav tm="100000">
                                          <p:val>
                                            <p:strVal val="#ppt_w"/>
                                          </p:val>
                                        </p:tav>
                                      </p:tavLst>
                                    </p:anim>
                                    <p:anim calcmode="lin" valueType="num">
                                      <p:cBhvr>
                                        <p:cTn id="134" dur="600" fill="hold"/>
                                        <p:tgtEl>
                                          <p:spTgt spid="66"/>
                                        </p:tgtEl>
                                        <p:attrNameLst>
                                          <p:attrName>ppt_h</p:attrName>
                                        </p:attrNameLst>
                                      </p:cBhvr>
                                      <p:tavLst>
                                        <p:tav tm="0">
                                          <p:val>
                                            <p:fltVal val="0"/>
                                          </p:val>
                                        </p:tav>
                                        <p:tav tm="100000">
                                          <p:val>
                                            <p:strVal val="#ppt_h"/>
                                          </p:val>
                                        </p:tav>
                                      </p:tavLst>
                                    </p:anim>
                                    <p:animEffect transition="in" filter="fade">
                                      <p:cBhvr>
                                        <p:cTn id="135" dur="600"/>
                                        <p:tgtEl>
                                          <p:spTgt spid="66"/>
                                        </p:tgtEl>
                                      </p:cBhvr>
                                    </p:animEffect>
                                  </p:childTnLst>
                                </p:cTn>
                              </p:par>
                            </p:childTnLst>
                          </p:cTn>
                        </p:par>
                        <p:par>
                          <p:cTn id="136" fill="hold">
                            <p:stCondLst>
                              <p:cond delay="42400"/>
                            </p:stCondLst>
                            <p:childTnLst>
                              <p:par>
                                <p:cTn id="137" presetID="42" presetClass="path" presetSubtype="0" accel="50000" decel="50000" fill="hold" nodeType="afterEffect">
                                  <p:stCondLst>
                                    <p:cond delay="700"/>
                                  </p:stCondLst>
                                  <p:childTnLst>
                                    <p:animMotion origin="layout" path="M 4.44444E-6 4.44444E-6 L 0.1434 -0.14815 " pathEditMode="relative" rAng="0" ptsTypes="AA">
                                      <p:cBhvr>
                                        <p:cTn id="138" dur="800" fill="hold"/>
                                        <p:tgtEl>
                                          <p:spTgt spid="66"/>
                                        </p:tgtEl>
                                        <p:attrNameLst>
                                          <p:attrName>ppt_x</p:attrName>
                                          <p:attrName>ppt_y</p:attrName>
                                        </p:attrNameLst>
                                      </p:cBhvr>
                                      <p:rCtr x="7170" y="-7407"/>
                                    </p:animMotion>
                                  </p:childTnLst>
                                </p:cTn>
                              </p:par>
                            </p:childTnLst>
                          </p:cTn>
                        </p:par>
                        <p:par>
                          <p:cTn id="139" fill="hold">
                            <p:stCondLst>
                              <p:cond delay="43900"/>
                            </p:stCondLst>
                            <p:childTnLst>
                              <p:par>
                                <p:cTn id="140" presetID="53" presetClass="entr" presetSubtype="16" fill="hold" nodeType="afterEffect">
                                  <p:stCondLst>
                                    <p:cond delay="0"/>
                                  </p:stCondLst>
                                  <p:childTnLst>
                                    <p:set>
                                      <p:cBhvr>
                                        <p:cTn id="141" dur="1" fill="hold">
                                          <p:stCondLst>
                                            <p:cond delay="0"/>
                                          </p:stCondLst>
                                        </p:cTn>
                                        <p:tgtEl>
                                          <p:spTgt spid="67"/>
                                        </p:tgtEl>
                                        <p:attrNameLst>
                                          <p:attrName>style.visibility</p:attrName>
                                        </p:attrNameLst>
                                      </p:cBhvr>
                                      <p:to>
                                        <p:strVal val="visible"/>
                                      </p:to>
                                    </p:set>
                                    <p:anim calcmode="lin" valueType="num">
                                      <p:cBhvr>
                                        <p:cTn id="142" dur="600" fill="hold"/>
                                        <p:tgtEl>
                                          <p:spTgt spid="67"/>
                                        </p:tgtEl>
                                        <p:attrNameLst>
                                          <p:attrName>ppt_w</p:attrName>
                                        </p:attrNameLst>
                                      </p:cBhvr>
                                      <p:tavLst>
                                        <p:tav tm="0">
                                          <p:val>
                                            <p:fltVal val="0"/>
                                          </p:val>
                                        </p:tav>
                                        <p:tav tm="100000">
                                          <p:val>
                                            <p:strVal val="#ppt_w"/>
                                          </p:val>
                                        </p:tav>
                                      </p:tavLst>
                                    </p:anim>
                                    <p:anim calcmode="lin" valueType="num">
                                      <p:cBhvr>
                                        <p:cTn id="143" dur="600" fill="hold"/>
                                        <p:tgtEl>
                                          <p:spTgt spid="67"/>
                                        </p:tgtEl>
                                        <p:attrNameLst>
                                          <p:attrName>ppt_h</p:attrName>
                                        </p:attrNameLst>
                                      </p:cBhvr>
                                      <p:tavLst>
                                        <p:tav tm="0">
                                          <p:val>
                                            <p:fltVal val="0"/>
                                          </p:val>
                                        </p:tav>
                                        <p:tav tm="100000">
                                          <p:val>
                                            <p:strVal val="#ppt_h"/>
                                          </p:val>
                                        </p:tav>
                                      </p:tavLst>
                                    </p:anim>
                                    <p:animEffect transition="in" filter="fade">
                                      <p:cBhvr>
                                        <p:cTn id="144" dur="600"/>
                                        <p:tgtEl>
                                          <p:spTgt spid="67"/>
                                        </p:tgtEl>
                                      </p:cBhvr>
                                    </p:animEffect>
                                  </p:childTnLst>
                                </p:cTn>
                              </p:par>
                            </p:childTnLst>
                          </p:cTn>
                        </p:par>
                        <p:par>
                          <p:cTn id="145" fill="hold">
                            <p:stCondLst>
                              <p:cond delay="44500"/>
                            </p:stCondLst>
                            <p:childTnLst>
                              <p:par>
                                <p:cTn id="146" presetID="42" presetClass="path" presetSubtype="0" accel="50000" decel="50000" fill="hold" nodeType="afterEffect">
                                  <p:stCondLst>
                                    <p:cond delay="700"/>
                                  </p:stCondLst>
                                  <p:childTnLst>
                                    <p:animMotion origin="layout" path="M 5E-6 2.04072E-6 L 0.39514 0.13651 " pathEditMode="relative" rAng="0" ptsTypes="AA">
                                      <p:cBhvr>
                                        <p:cTn id="147" dur="800" fill="hold"/>
                                        <p:tgtEl>
                                          <p:spTgt spid="67"/>
                                        </p:tgtEl>
                                        <p:attrNameLst>
                                          <p:attrName>ppt_x</p:attrName>
                                          <p:attrName>ppt_y</p:attrName>
                                        </p:attrNameLst>
                                      </p:cBhvr>
                                      <p:rCtr x="19757" y="6826"/>
                                    </p:animMotion>
                                  </p:childTnLst>
                                </p:cTn>
                              </p:par>
                            </p:childTnLst>
                          </p:cTn>
                        </p:par>
                        <p:par>
                          <p:cTn id="148" fill="hold">
                            <p:stCondLst>
                              <p:cond delay="46000"/>
                            </p:stCondLst>
                            <p:childTnLst>
                              <p:par>
                                <p:cTn id="149" presetID="53" presetClass="entr" presetSubtype="16" fill="hold" nodeType="afterEffect">
                                  <p:stCondLst>
                                    <p:cond delay="0"/>
                                  </p:stCondLst>
                                  <p:childTnLst>
                                    <p:set>
                                      <p:cBhvr>
                                        <p:cTn id="150" dur="1" fill="hold">
                                          <p:stCondLst>
                                            <p:cond delay="0"/>
                                          </p:stCondLst>
                                        </p:cTn>
                                        <p:tgtEl>
                                          <p:spTgt spid="68"/>
                                        </p:tgtEl>
                                        <p:attrNameLst>
                                          <p:attrName>style.visibility</p:attrName>
                                        </p:attrNameLst>
                                      </p:cBhvr>
                                      <p:to>
                                        <p:strVal val="visible"/>
                                      </p:to>
                                    </p:set>
                                    <p:anim calcmode="lin" valueType="num">
                                      <p:cBhvr>
                                        <p:cTn id="151" dur="600" fill="hold"/>
                                        <p:tgtEl>
                                          <p:spTgt spid="68"/>
                                        </p:tgtEl>
                                        <p:attrNameLst>
                                          <p:attrName>ppt_w</p:attrName>
                                        </p:attrNameLst>
                                      </p:cBhvr>
                                      <p:tavLst>
                                        <p:tav tm="0">
                                          <p:val>
                                            <p:fltVal val="0"/>
                                          </p:val>
                                        </p:tav>
                                        <p:tav tm="100000">
                                          <p:val>
                                            <p:strVal val="#ppt_w"/>
                                          </p:val>
                                        </p:tav>
                                      </p:tavLst>
                                    </p:anim>
                                    <p:anim calcmode="lin" valueType="num">
                                      <p:cBhvr>
                                        <p:cTn id="152" dur="600" fill="hold"/>
                                        <p:tgtEl>
                                          <p:spTgt spid="68"/>
                                        </p:tgtEl>
                                        <p:attrNameLst>
                                          <p:attrName>ppt_h</p:attrName>
                                        </p:attrNameLst>
                                      </p:cBhvr>
                                      <p:tavLst>
                                        <p:tav tm="0">
                                          <p:val>
                                            <p:fltVal val="0"/>
                                          </p:val>
                                        </p:tav>
                                        <p:tav tm="100000">
                                          <p:val>
                                            <p:strVal val="#ppt_h"/>
                                          </p:val>
                                        </p:tav>
                                      </p:tavLst>
                                    </p:anim>
                                    <p:animEffect transition="in" filter="fade">
                                      <p:cBhvr>
                                        <p:cTn id="153" dur="600"/>
                                        <p:tgtEl>
                                          <p:spTgt spid="68"/>
                                        </p:tgtEl>
                                      </p:cBhvr>
                                    </p:animEffect>
                                  </p:childTnLst>
                                </p:cTn>
                              </p:par>
                            </p:childTnLst>
                          </p:cTn>
                        </p:par>
                        <p:par>
                          <p:cTn id="154" fill="hold">
                            <p:stCondLst>
                              <p:cond delay="46600"/>
                            </p:stCondLst>
                            <p:childTnLst>
                              <p:par>
                                <p:cTn id="155" presetID="42" presetClass="path" presetSubtype="0" accel="50000" decel="50000" fill="hold" nodeType="afterEffect">
                                  <p:stCondLst>
                                    <p:cond delay="700"/>
                                  </p:stCondLst>
                                  <p:childTnLst>
                                    <p:animMotion origin="layout" path="M -5.55556E-7 2.86904E-7 L 0.10486 0.26863 " pathEditMode="relative" rAng="0" ptsTypes="AA">
                                      <p:cBhvr>
                                        <p:cTn id="156" dur="800" fill="hold"/>
                                        <p:tgtEl>
                                          <p:spTgt spid="68"/>
                                        </p:tgtEl>
                                        <p:attrNameLst>
                                          <p:attrName>ppt_x</p:attrName>
                                          <p:attrName>ppt_y</p:attrName>
                                        </p:attrNameLst>
                                      </p:cBhvr>
                                      <p:rCtr x="5243" y="13420"/>
                                    </p:animMotion>
                                  </p:childTnLst>
                                </p:cTn>
                              </p:par>
                            </p:childTnLst>
                          </p:cTn>
                        </p:par>
                        <p:par>
                          <p:cTn id="157" fill="hold">
                            <p:stCondLst>
                              <p:cond delay="48100"/>
                            </p:stCondLst>
                            <p:childTnLst>
                              <p:par>
                                <p:cTn id="158" presetID="53" presetClass="entr" presetSubtype="16" fill="hold" nodeType="afterEffect">
                                  <p:stCondLst>
                                    <p:cond delay="0"/>
                                  </p:stCondLst>
                                  <p:childTnLst>
                                    <p:set>
                                      <p:cBhvr>
                                        <p:cTn id="159" dur="1" fill="hold">
                                          <p:stCondLst>
                                            <p:cond delay="0"/>
                                          </p:stCondLst>
                                        </p:cTn>
                                        <p:tgtEl>
                                          <p:spTgt spid="69"/>
                                        </p:tgtEl>
                                        <p:attrNameLst>
                                          <p:attrName>style.visibility</p:attrName>
                                        </p:attrNameLst>
                                      </p:cBhvr>
                                      <p:to>
                                        <p:strVal val="visible"/>
                                      </p:to>
                                    </p:set>
                                    <p:anim calcmode="lin" valueType="num">
                                      <p:cBhvr>
                                        <p:cTn id="160" dur="600" fill="hold"/>
                                        <p:tgtEl>
                                          <p:spTgt spid="69"/>
                                        </p:tgtEl>
                                        <p:attrNameLst>
                                          <p:attrName>ppt_w</p:attrName>
                                        </p:attrNameLst>
                                      </p:cBhvr>
                                      <p:tavLst>
                                        <p:tav tm="0">
                                          <p:val>
                                            <p:fltVal val="0"/>
                                          </p:val>
                                        </p:tav>
                                        <p:tav tm="100000">
                                          <p:val>
                                            <p:strVal val="#ppt_w"/>
                                          </p:val>
                                        </p:tav>
                                      </p:tavLst>
                                    </p:anim>
                                    <p:anim calcmode="lin" valueType="num">
                                      <p:cBhvr>
                                        <p:cTn id="161" dur="600" fill="hold"/>
                                        <p:tgtEl>
                                          <p:spTgt spid="69"/>
                                        </p:tgtEl>
                                        <p:attrNameLst>
                                          <p:attrName>ppt_h</p:attrName>
                                        </p:attrNameLst>
                                      </p:cBhvr>
                                      <p:tavLst>
                                        <p:tav tm="0">
                                          <p:val>
                                            <p:fltVal val="0"/>
                                          </p:val>
                                        </p:tav>
                                        <p:tav tm="100000">
                                          <p:val>
                                            <p:strVal val="#ppt_h"/>
                                          </p:val>
                                        </p:tav>
                                      </p:tavLst>
                                    </p:anim>
                                    <p:animEffect transition="in" filter="fade">
                                      <p:cBhvr>
                                        <p:cTn id="162" dur="600"/>
                                        <p:tgtEl>
                                          <p:spTgt spid="69"/>
                                        </p:tgtEl>
                                      </p:cBhvr>
                                    </p:animEffect>
                                  </p:childTnLst>
                                </p:cTn>
                              </p:par>
                            </p:childTnLst>
                          </p:cTn>
                        </p:par>
                        <p:par>
                          <p:cTn id="163" fill="hold">
                            <p:stCondLst>
                              <p:cond delay="48700"/>
                            </p:stCondLst>
                            <p:childTnLst>
                              <p:par>
                                <p:cTn id="164" presetID="42" presetClass="path" presetSubtype="0" accel="50000" decel="50000" fill="hold" nodeType="afterEffect">
                                  <p:stCondLst>
                                    <p:cond delay="700"/>
                                  </p:stCondLst>
                                  <p:childTnLst>
                                    <p:animMotion origin="layout" path="M -2.77778E-7 3.7037E-6 L -0.20174 0.06412 " pathEditMode="relative" rAng="0" ptsTypes="AA">
                                      <p:cBhvr>
                                        <p:cTn id="165" dur="800" fill="hold"/>
                                        <p:tgtEl>
                                          <p:spTgt spid="69"/>
                                        </p:tgtEl>
                                        <p:attrNameLst>
                                          <p:attrName>ppt_x</p:attrName>
                                          <p:attrName>ppt_y</p:attrName>
                                        </p:attrNameLst>
                                      </p:cBhvr>
                                      <p:rCtr x="-10087" y="3194"/>
                                    </p:animMotion>
                                  </p:childTnLst>
                                </p:cTn>
                              </p:par>
                            </p:childTnLst>
                          </p:cTn>
                        </p:par>
                        <p:par>
                          <p:cTn id="166" fill="hold">
                            <p:stCondLst>
                              <p:cond delay="50200"/>
                            </p:stCondLst>
                            <p:childTnLst>
                              <p:par>
                                <p:cTn id="167" presetID="53" presetClass="entr" presetSubtype="16" fill="hold" nodeType="afterEffect">
                                  <p:stCondLst>
                                    <p:cond delay="0"/>
                                  </p:stCondLst>
                                  <p:childTnLst>
                                    <p:set>
                                      <p:cBhvr>
                                        <p:cTn id="168" dur="1" fill="hold">
                                          <p:stCondLst>
                                            <p:cond delay="0"/>
                                          </p:stCondLst>
                                        </p:cTn>
                                        <p:tgtEl>
                                          <p:spTgt spid="70"/>
                                        </p:tgtEl>
                                        <p:attrNameLst>
                                          <p:attrName>style.visibility</p:attrName>
                                        </p:attrNameLst>
                                      </p:cBhvr>
                                      <p:to>
                                        <p:strVal val="visible"/>
                                      </p:to>
                                    </p:set>
                                    <p:anim calcmode="lin" valueType="num">
                                      <p:cBhvr>
                                        <p:cTn id="169" dur="600" fill="hold"/>
                                        <p:tgtEl>
                                          <p:spTgt spid="70"/>
                                        </p:tgtEl>
                                        <p:attrNameLst>
                                          <p:attrName>ppt_w</p:attrName>
                                        </p:attrNameLst>
                                      </p:cBhvr>
                                      <p:tavLst>
                                        <p:tav tm="0">
                                          <p:val>
                                            <p:fltVal val="0"/>
                                          </p:val>
                                        </p:tav>
                                        <p:tav tm="100000">
                                          <p:val>
                                            <p:strVal val="#ppt_w"/>
                                          </p:val>
                                        </p:tav>
                                      </p:tavLst>
                                    </p:anim>
                                    <p:anim calcmode="lin" valueType="num">
                                      <p:cBhvr>
                                        <p:cTn id="170" dur="600" fill="hold"/>
                                        <p:tgtEl>
                                          <p:spTgt spid="70"/>
                                        </p:tgtEl>
                                        <p:attrNameLst>
                                          <p:attrName>ppt_h</p:attrName>
                                        </p:attrNameLst>
                                      </p:cBhvr>
                                      <p:tavLst>
                                        <p:tav tm="0">
                                          <p:val>
                                            <p:fltVal val="0"/>
                                          </p:val>
                                        </p:tav>
                                        <p:tav tm="100000">
                                          <p:val>
                                            <p:strVal val="#ppt_h"/>
                                          </p:val>
                                        </p:tav>
                                      </p:tavLst>
                                    </p:anim>
                                    <p:animEffect transition="in" filter="fade">
                                      <p:cBhvr>
                                        <p:cTn id="171" dur="600"/>
                                        <p:tgtEl>
                                          <p:spTgt spid="70"/>
                                        </p:tgtEl>
                                      </p:cBhvr>
                                    </p:animEffect>
                                  </p:childTnLst>
                                </p:cTn>
                              </p:par>
                            </p:childTnLst>
                          </p:cTn>
                        </p:par>
                        <p:par>
                          <p:cTn id="172" fill="hold">
                            <p:stCondLst>
                              <p:cond delay="50800"/>
                            </p:stCondLst>
                            <p:childTnLst>
                              <p:par>
                                <p:cTn id="173" presetID="42" presetClass="path" presetSubtype="0" accel="50000" decel="50000" fill="hold" nodeType="afterEffect">
                                  <p:stCondLst>
                                    <p:cond delay="700"/>
                                  </p:stCondLst>
                                  <p:childTnLst>
                                    <p:animMotion origin="layout" path="M -3.61111E-6 2.59259E-6 L -0.06996 -0.16366 " pathEditMode="relative" rAng="0" ptsTypes="AA">
                                      <p:cBhvr>
                                        <p:cTn id="174" dur="800" fill="hold"/>
                                        <p:tgtEl>
                                          <p:spTgt spid="70"/>
                                        </p:tgtEl>
                                        <p:attrNameLst>
                                          <p:attrName>ppt_x</p:attrName>
                                          <p:attrName>ppt_y</p:attrName>
                                        </p:attrNameLst>
                                      </p:cBhvr>
                                      <p:rCtr x="-3507" y="-8194"/>
                                    </p:animMotion>
                                  </p:childTnLst>
                                </p:cTn>
                              </p:par>
                            </p:childTnLst>
                          </p:cTn>
                        </p:par>
                        <p:par>
                          <p:cTn id="175" fill="hold">
                            <p:stCondLst>
                              <p:cond delay="52300"/>
                            </p:stCondLst>
                            <p:childTnLst>
                              <p:par>
                                <p:cTn id="176" presetID="53" presetClass="entr" presetSubtype="16" fill="hold" nodeType="afterEffect">
                                  <p:stCondLst>
                                    <p:cond delay="0"/>
                                  </p:stCondLst>
                                  <p:childTnLst>
                                    <p:set>
                                      <p:cBhvr>
                                        <p:cTn id="177" dur="1" fill="hold">
                                          <p:stCondLst>
                                            <p:cond delay="0"/>
                                          </p:stCondLst>
                                        </p:cTn>
                                        <p:tgtEl>
                                          <p:spTgt spid="71"/>
                                        </p:tgtEl>
                                        <p:attrNameLst>
                                          <p:attrName>style.visibility</p:attrName>
                                        </p:attrNameLst>
                                      </p:cBhvr>
                                      <p:to>
                                        <p:strVal val="visible"/>
                                      </p:to>
                                    </p:set>
                                    <p:anim calcmode="lin" valueType="num">
                                      <p:cBhvr>
                                        <p:cTn id="178" dur="600" fill="hold"/>
                                        <p:tgtEl>
                                          <p:spTgt spid="71"/>
                                        </p:tgtEl>
                                        <p:attrNameLst>
                                          <p:attrName>ppt_w</p:attrName>
                                        </p:attrNameLst>
                                      </p:cBhvr>
                                      <p:tavLst>
                                        <p:tav tm="0">
                                          <p:val>
                                            <p:fltVal val="0"/>
                                          </p:val>
                                        </p:tav>
                                        <p:tav tm="100000">
                                          <p:val>
                                            <p:strVal val="#ppt_w"/>
                                          </p:val>
                                        </p:tav>
                                      </p:tavLst>
                                    </p:anim>
                                    <p:anim calcmode="lin" valueType="num">
                                      <p:cBhvr>
                                        <p:cTn id="179" dur="600" fill="hold"/>
                                        <p:tgtEl>
                                          <p:spTgt spid="71"/>
                                        </p:tgtEl>
                                        <p:attrNameLst>
                                          <p:attrName>ppt_h</p:attrName>
                                        </p:attrNameLst>
                                      </p:cBhvr>
                                      <p:tavLst>
                                        <p:tav tm="0">
                                          <p:val>
                                            <p:fltVal val="0"/>
                                          </p:val>
                                        </p:tav>
                                        <p:tav tm="100000">
                                          <p:val>
                                            <p:strVal val="#ppt_h"/>
                                          </p:val>
                                        </p:tav>
                                      </p:tavLst>
                                    </p:anim>
                                    <p:animEffect transition="in" filter="fade">
                                      <p:cBhvr>
                                        <p:cTn id="180" dur="600"/>
                                        <p:tgtEl>
                                          <p:spTgt spid="71"/>
                                        </p:tgtEl>
                                      </p:cBhvr>
                                    </p:animEffect>
                                  </p:childTnLst>
                                </p:cTn>
                              </p:par>
                            </p:childTnLst>
                          </p:cTn>
                        </p:par>
                        <p:par>
                          <p:cTn id="181" fill="hold">
                            <p:stCondLst>
                              <p:cond delay="52900"/>
                            </p:stCondLst>
                            <p:childTnLst>
                              <p:par>
                                <p:cTn id="182" presetID="42" presetClass="path" presetSubtype="0" accel="50000" decel="50000" fill="hold" nodeType="afterEffect">
                                  <p:stCondLst>
                                    <p:cond delay="700"/>
                                  </p:stCondLst>
                                  <p:childTnLst>
                                    <p:animMotion origin="layout" path="M 1.11111E-6 -1.89727E-6 L 0.28524 -0.0435 " pathEditMode="relative" rAng="0" ptsTypes="AA">
                                      <p:cBhvr>
                                        <p:cTn id="183" dur="800" fill="hold"/>
                                        <p:tgtEl>
                                          <p:spTgt spid="71"/>
                                        </p:tgtEl>
                                        <p:attrNameLst>
                                          <p:attrName>ppt_x</p:attrName>
                                          <p:attrName>ppt_y</p:attrName>
                                        </p:attrNameLst>
                                      </p:cBhvr>
                                      <p:rCtr x="14253" y="-2175"/>
                                    </p:animMotion>
                                  </p:childTnLst>
                                </p:cTn>
                              </p:par>
                            </p:childTnLst>
                          </p:cTn>
                        </p:par>
                        <p:par>
                          <p:cTn id="184" fill="hold">
                            <p:stCondLst>
                              <p:cond delay="54400"/>
                            </p:stCondLst>
                            <p:childTnLst>
                              <p:par>
                                <p:cTn id="185" presetID="53" presetClass="entr" presetSubtype="16" fill="hold" nodeType="afterEffect">
                                  <p:stCondLst>
                                    <p:cond delay="0"/>
                                  </p:stCondLst>
                                  <p:childTnLst>
                                    <p:set>
                                      <p:cBhvr>
                                        <p:cTn id="186" dur="1" fill="hold">
                                          <p:stCondLst>
                                            <p:cond delay="0"/>
                                          </p:stCondLst>
                                        </p:cTn>
                                        <p:tgtEl>
                                          <p:spTgt spid="73"/>
                                        </p:tgtEl>
                                        <p:attrNameLst>
                                          <p:attrName>style.visibility</p:attrName>
                                        </p:attrNameLst>
                                      </p:cBhvr>
                                      <p:to>
                                        <p:strVal val="visible"/>
                                      </p:to>
                                    </p:set>
                                    <p:anim calcmode="lin" valueType="num">
                                      <p:cBhvr>
                                        <p:cTn id="187" dur="600" fill="hold"/>
                                        <p:tgtEl>
                                          <p:spTgt spid="73"/>
                                        </p:tgtEl>
                                        <p:attrNameLst>
                                          <p:attrName>ppt_w</p:attrName>
                                        </p:attrNameLst>
                                      </p:cBhvr>
                                      <p:tavLst>
                                        <p:tav tm="0">
                                          <p:val>
                                            <p:fltVal val="0"/>
                                          </p:val>
                                        </p:tav>
                                        <p:tav tm="100000">
                                          <p:val>
                                            <p:strVal val="#ppt_w"/>
                                          </p:val>
                                        </p:tav>
                                      </p:tavLst>
                                    </p:anim>
                                    <p:anim calcmode="lin" valueType="num">
                                      <p:cBhvr>
                                        <p:cTn id="188" dur="600" fill="hold"/>
                                        <p:tgtEl>
                                          <p:spTgt spid="73"/>
                                        </p:tgtEl>
                                        <p:attrNameLst>
                                          <p:attrName>ppt_h</p:attrName>
                                        </p:attrNameLst>
                                      </p:cBhvr>
                                      <p:tavLst>
                                        <p:tav tm="0">
                                          <p:val>
                                            <p:fltVal val="0"/>
                                          </p:val>
                                        </p:tav>
                                        <p:tav tm="100000">
                                          <p:val>
                                            <p:strVal val="#ppt_h"/>
                                          </p:val>
                                        </p:tav>
                                      </p:tavLst>
                                    </p:anim>
                                    <p:animEffect transition="in" filter="fade">
                                      <p:cBhvr>
                                        <p:cTn id="189" dur="600"/>
                                        <p:tgtEl>
                                          <p:spTgt spid="73"/>
                                        </p:tgtEl>
                                      </p:cBhvr>
                                    </p:animEffect>
                                  </p:childTnLst>
                                </p:cTn>
                              </p:par>
                            </p:childTnLst>
                          </p:cTn>
                        </p:par>
                        <p:par>
                          <p:cTn id="190" fill="hold">
                            <p:stCondLst>
                              <p:cond delay="55000"/>
                            </p:stCondLst>
                            <p:childTnLst>
                              <p:par>
                                <p:cTn id="191" presetID="42" presetClass="path" presetSubtype="0" accel="50000" decel="50000" fill="hold" nodeType="afterEffect">
                                  <p:stCondLst>
                                    <p:cond delay="700"/>
                                  </p:stCondLst>
                                  <p:childTnLst>
                                    <p:animMotion origin="layout" path="M 4.72222E-6 2.36002E-7 L -0.10487 0.24179 " pathEditMode="relative" rAng="0" ptsTypes="AA">
                                      <p:cBhvr>
                                        <p:cTn id="192" dur="800" fill="hold"/>
                                        <p:tgtEl>
                                          <p:spTgt spid="73"/>
                                        </p:tgtEl>
                                        <p:attrNameLst>
                                          <p:attrName>ppt_x</p:attrName>
                                          <p:attrName>ppt_y</p:attrName>
                                        </p:attrNameLst>
                                      </p:cBhvr>
                                      <p:rCtr x="-5243" y="12078"/>
                                    </p:animMotion>
                                  </p:childTnLst>
                                </p:cTn>
                              </p:par>
                            </p:childTnLst>
                          </p:cTn>
                        </p:par>
                        <p:par>
                          <p:cTn id="193" fill="hold">
                            <p:stCondLst>
                              <p:cond delay="56500"/>
                            </p:stCondLst>
                            <p:childTnLst>
                              <p:par>
                                <p:cTn id="194" presetID="53" presetClass="entr" presetSubtype="16" fill="hold" nodeType="afterEffect">
                                  <p:stCondLst>
                                    <p:cond delay="0"/>
                                  </p:stCondLst>
                                  <p:childTnLst>
                                    <p:set>
                                      <p:cBhvr>
                                        <p:cTn id="195" dur="1" fill="hold">
                                          <p:stCondLst>
                                            <p:cond delay="0"/>
                                          </p:stCondLst>
                                        </p:cTn>
                                        <p:tgtEl>
                                          <p:spTgt spid="75"/>
                                        </p:tgtEl>
                                        <p:attrNameLst>
                                          <p:attrName>style.visibility</p:attrName>
                                        </p:attrNameLst>
                                      </p:cBhvr>
                                      <p:to>
                                        <p:strVal val="visible"/>
                                      </p:to>
                                    </p:set>
                                    <p:anim calcmode="lin" valueType="num">
                                      <p:cBhvr>
                                        <p:cTn id="196" dur="600" fill="hold"/>
                                        <p:tgtEl>
                                          <p:spTgt spid="75"/>
                                        </p:tgtEl>
                                        <p:attrNameLst>
                                          <p:attrName>ppt_w</p:attrName>
                                        </p:attrNameLst>
                                      </p:cBhvr>
                                      <p:tavLst>
                                        <p:tav tm="0">
                                          <p:val>
                                            <p:fltVal val="0"/>
                                          </p:val>
                                        </p:tav>
                                        <p:tav tm="100000">
                                          <p:val>
                                            <p:strVal val="#ppt_w"/>
                                          </p:val>
                                        </p:tav>
                                      </p:tavLst>
                                    </p:anim>
                                    <p:anim calcmode="lin" valueType="num">
                                      <p:cBhvr>
                                        <p:cTn id="197" dur="600" fill="hold"/>
                                        <p:tgtEl>
                                          <p:spTgt spid="75"/>
                                        </p:tgtEl>
                                        <p:attrNameLst>
                                          <p:attrName>ppt_h</p:attrName>
                                        </p:attrNameLst>
                                      </p:cBhvr>
                                      <p:tavLst>
                                        <p:tav tm="0">
                                          <p:val>
                                            <p:fltVal val="0"/>
                                          </p:val>
                                        </p:tav>
                                        <p:tav tm="100000">
                                          <p:val>
                                            <p:strVal val="#ppt_h"/>
                                          </p:val>
                                        </p:tav>
                                      </p:tavLst>
                                    </p:anim>
                                    <p:animEffect transition="in" filter="fade">
                                      <p:cBhvr>
                                        <p:cTn id="198" dur="600"/>
                                        <p:tgtEl>
                                          <p:spTgt spid="75"/>
                                        </p:tgtEl>
                                      </p:cBhvr>
                                    </p:animEffect>
                                  </p:childTnLst>
                                </p:cTn>
                              </p:par>
                            </p:childTnLst>
                          </p:cTn>
                        </p:par>
                        <p:par>
                          <p:cTn id="199" fill="hold">
                            <p:stCondLst>
                              <p:cond delay="57100"/>
                            </p:stCondLst>
                            <p:childTnLst>
                              <p:par>
                                <p:cTn id="200" presetID="42" presetClass="path" presetSubtype="0" accel="50000" decel="50000" fill="hold" nodeType="afterEffect">
                                  <p:stCondLst>
                                    <p:cond delay="700"/>
                                  </p:stCondLst>
                                  <p:childTnLst>
                                    <p:animMotion origin="layout" path="M -8.33333E-7 1.48148E-6 L -0.16389 -0.02408 " pathEditMode="relative" rAng="0" ptsTypes="AA">
                                      <p:cBhvr>
                                        <p:cTn id="201" dur="800" fill="hold"/>
                                        <p:tgtEl>
                                          <p:spTgt spid="75"/>
                                        </p:tgtEl>
                                        <p:attrNameLst>
                                          <p:attrName>ppt_x</p:attrName>
                                          <p:attrName>ppt_y</p:attrName>
                                        </p:attrNameLst>
                                      </p:cBhvr>
                                      <p:rCtr x="-8194" y="-1204"/>
                                    </p:animMotion>
                                  </p:childTnLst>
                                </p:cTn>
                              </p:par>
                            </p:childTnLst>
                          </p:cTn>
                        </p:par>
                        <p:par>
                          <p:cTn id="202" fill="hold">
                            <p:stCondLst>
                              <p:cond delay="58600"/>
                            </p:stCondLst>
                            <p:childTnLst>
                              <p:par>
                                <p:cTn id="203" presetID="53" presetClass="entr" presetSubtype="16" fill="hold" nodeType="afterEffect">
                                  <p:stCondLst>
                                    <p:cond delay="0"/>
                                  </p:stCondLst>
                                  <p:childTnLst>
                                    <p:set>
                                      <p:cBhvr>
                                        <p:cTn id="204" dur="1" fill="hold">
                                          <p:stCondLst>
                                            <p:cond delay="0"/>
                                          </p:stCondLst>
                                        </p:cTn>
                                        <p:tgtEl>
                                          <p:spTgt spid="77"/>
                                        </p:tgtEl>
                                        <p:attrNameLst>
                                          <p:attrName>style.visibility</p:attrName>
                                        </p:attrNameLst>
                                      </p:cBhvr>
                                      <p:to>
                                        <p:strVal val="visible"/>
                                      </p:to>
                                    </p:set>
                                    <p:anim calcmode="lin" valueType="num">
                                      <p:cBhvr>
                                        <p:cTn id="205" dur="600" fill="hold"/>
                                        <p:tgtEl>
                                          <p:spTgt spid="77"/>
                                        </p:tgtEl>
                                        <p:attrNameLst>
                                          <p:attrName>ppt_w</p:attrName>
                                        </p:attrNameLst>
                                      </p:cBhvr>
                                      <p:tavLst>
                                        <p:tav tm="0">
                                          <p:val>
                                            <p:fltVal val="0"/>
                                          </p:val>
                                        </p:tav>
                                        <p:tav tm="100000">
                                          <p:val>
                                            <p:strVal val="#ppt_w"/>
                                          </p:val>
                                        </p:tav>
                                      </p:tavLst>
                                    </p:anim>
                                    <p:anim calcmode="lin" valueType="num">
                                      <p:cBhvr>
                                        <p:cTn id="206" dur="600" fill="hold"/>
                                        <p:tgtEl>
                                          <p:spTgt spid="77"/>
                                        </p:tgtEl>
                                        <p:attrNameLst>
                                          <p:attrName>ppt_h</p:attrName>
                                        </p:attrNameLst>
                                      </p:cBhvr>
                                      <p:tavLst>
                                        <p:tav tm="0">
                                          <p:val>
                                            <p:fltVal val="0"/>
                                          </p:val>
                                        </p:tav>
                                        <p:tav tm="100000">
                                          <p:val>
                                            <p:strVal val="#ppt_h"/>
                                          </p:val>
                                        </p:tav>
                                      </p:tavLst>
                                    </p:anim>
                                    <p:animEffect transition="in" filter="fade">
                                      <p:cBhvr>
                                        <p:cTn id="207" dur="600"/>
                                        <p:tgtEl>
                                          <p:spTgt spid="77"/>
                                        </p:tgtEl>
                                      </p:cBhvr>
                                    </p:animEffect>
                                  </p:childTnLst>
                                </p:cTn>
                              </p:par>
                            </p:childTnLst>
                          </p:cTn>
                        </p:par>
                        <p:par>
                          <p:cTn id="208" fill="hold">
                            <p:stCondLst>
                              <p:cond delay="59200"/>
                            </p:stCondLst>
                            <p:childTnLst>
                              <p:par>
                                <p:cTn id="209" presetID="42" presetClass="path" presetSubtype="0" accel="50000" decel="50000" fill="hold" nodeType="afterEffect">
                                  <p:stCondLst>
                                    <p:cond delay="700"/>
                                  </p:stCondLst>
                                  <p:childTnLst>
                                    <p:animMotion origin="layout" path="M -3.05556E-6 -3.33333E-6 L -0.19218 -0.16921 " pathEditMode="relative" rAng="0" ptsTypes="AA">
                                      <p:cBhvr>
                                        <p:cTn id="210" dur="800" fill="hold"/>
                                        <p:tgtEl>
                                          <p:spTgt spid="77"/>
                                        </p:tgtEl>
                                        <p:attrNameLst>
                                          <p:attrName>ppt_x</p:attrName>
                                          <p:attrName>ppt_y</p:attrName>
                                        </p:attrNameLst>
                                      </p:cBhvr>
                                      <p:rCtr x="-9618" y="-8472"/>
                                    </p:animMotion>
                                  </p:childTnLst>
                                </p:cTn>
                              </p:par>
                            </p:childTnLst>
                          </p:cTn>
                        </p:par>
                        <p:par>
                          <p:cTn id="211" fill="hold">
                            <p:stCondLst>
                              <p:cond delay="60700"/>
                            </p:stCondLst>
                            <p:childTnLst>
                              <p:par>
                                <p:cTn id="212" presetID="53" presetClass="entr" presetSubtype="16" fill="hold" nodeType="afterEffect">
                                  <p:stCondLst>
                                    <p:cond delay="0"/>
                                  </p:stCondLst>
                                  <p:childTnLst>
                                    <p:set>
                                      <p:cBhvr>
                                        <p:cTn id="213" dur="1" fill="hold">
                                          <p:stCondLst>
                                            <p:cond delay="0"/>
                                          </p:stCondLst>
                                        </p:cTn>
                                        <p:tgtEl>
                                          <p:spTgt spid="79"/>
                                        </p:tgtEl>
                                        <p:attrNameLst>
                                          <p:attrName>style.visibility</p:attrName>
                                        </p:attrNameLst>
                                      </p:cBhvr>
                                      <p:to>
                                        <p:strVal val="visible"/>
                                      </p:to>
                                    </p:set>
                                    <p:anim calcmode="lin" valueType="num">
                                      <p:cBhvr>
                                        <p:cTn id="214" dur="600" fill="hold"/>
                                        <p:tgtEl>
                                          <p:spTgt spid="79"/>
                                        </p:tgtEl>
                                        <p:attrNameLst>
                                          <p:attrName>ppt_w</p:attrName>
                                        </p:attrNameLst>
                                      </p:cBhvr>
                                      <p:tavLst>
                                        <p:tav tm="0">
                                          <p:val>
                                            <p:fltVal val="0"/>
                                          </p:val>
                                        </p:tav>
                                        <p:tav tm="100000">
                                          <p:val>
                                            <p:strVal val="#ppt_w"/>
                                          </p:val>
                                        </p:tav>
                                      </p:tavLst>
                                    </p:anim>
                                    <p:anim calcmode="lin" valueType="num">
                                      <p:cBhvr>
                                        <p:cTn id="215" dur="600" fill="hold"/>
                                        <p:tgtEl>
                                          <p:spTgt spid="79"/>
                                        </p:tgtEl>
                                        <p:attrNameLst>
                                          <p:attrName>ppt_h</p:attrName>
                                        </p:attrNameLst>
                                      </p:cBhvr>
                                      <p:tavLst>
                                        <p:tav tm="0">
                                          <p:val>
                                            <p:fltVal val="0"/>
                                          </p:val>
                                        </p:tav>
                                        <p:tav tm="100000">
                                          <p:val>
                                            <p:strVal val="#ppt_h"/>
                                          </p:val>
                                        </p:tav>
                                      </p:tavLst>
                                    </p:anim>
                                    <p:animEffect transition="in" filter="fade">
                                      <p:cBhvr>
                                        <p:cTn id="216" dur="600"/>
                                        <p:tgtEl>
                                          <p:spTgt spid="79"/>
                                        </p:tgtEl>
                                      </p:cBhvr>
                                    </p:animEffect>
                                  </p:childTnLst>
                                </p:cTn>
                              </p:par>
                            </p:childTnLst>
                          </p:cTn>
                        </p:par>
                        <p:par>
                          <p:cTn id="217" fill="hold">
                            <p:stCondLst>
                              <p:cond delay="61300"/>
                            </p:stCondLst>
                            <p:childTnLst>
                              <p:par>
                                <p:cTn id="218" presetID="42" presetClass="path" presetSubtype="0" accel="50000" decel="50000" fill="hold" nodeType="afterEffect">
                                  <p:stCondLst>
                                    <p:cond delay="700"/>
                                  </p:stCondLst>
                                  <p:childTnLst>
                                    <p:animMotion origin="layout" path="M -1.66667E-6 7.40741E-7 L 0.27986 -0.10509 " pathEditMode="relative" rAng="0" ptsTypes="AA">
                                      <p:cBhvr>
                                        <p:cTn id="219" dur="800" fill="hold"/>
                                        <p:tgtEl>
                                          <p:spTgt spid="79"/>
                                        </p:tgtEl>
                                        <p:attrNameLst>
                                          <p:attrName>ppt_x</p:attrName>
                                          <p:attrName>ppt_y</p:attrName>
                                        </p:attrNameLst>
                                      </p:cBhvr>
                                      <p:rCtr x="13993" y="-5255"/>
                                    </p:animMotion>
                                  </p:childTnLst>
                                </p:cTn>
                              </p:par>
                            </p:childTnLst>
                          </p:cTn>
                        </p:par>
                        <p:par>
                          <p:cTn id="220" fill="hold">
                            <p:stCondLst>
                              <p:cond delay="62800"/>
                            </p:stCondLst>
                            <p:childTnLst>
                              <p:par>
                                <p:cTn id="221" presetID="53" presetClass="entr" presetSubtype="16" fill="hold" nodeType="afterEffect">
                                  <p:stCondLst>
                                    <p:cond delay="0"/>
                                  </p:stCondLst>
                                  <p:childTnLst>
                                    <p:set>
                                      <p:cBhvr>
                                        <p:cTn id="222" dur="1" fill="hold">
                                          <p:stCondLst>
                                            <p:cond delay="0"/>
                                          </p:stCondLst>
                                        </p:cTn>
                                        <p:tgtEl>
                                          <p:spTgt spid="81"/>
                                        </p:tgtEl>
                                        <p:attrNameLst>
                                          <p:attrName>style.visibility</p:attrName>
                                        </p:attrNameLst>
                                      </p:cBhvr>
                                      <p:to>
                                        <p:strVal val="visible"/>
                                      </p:to>
                                    </p:set>
                                    <p:anim calcmode="lin" valueType="num">
                                      <p:cBhvr>
                                        <p:cTn id="223" dur="600" fill="hold"/>
                                        <p:tgtEl>
                                          <p:spTgt spid="81"/>
                                        </p:tgtEl>
                                        <p:attrNameLst>
                                          <p:attrName>ppt_w</p:attrName>
                                        </p:attrNameLst>
                                      </p:cBhvr>
                                      <p:tavLst>
                                        <p:tav tm="0">
                                          <p:val>
                                            <p:fltVal val="0"/>
                                          </p:val>
                                        </p:tav>
                                        <p:tav tm="100000">
                                          <p:val>
                                            <p:strVal val="#ppt_w"/>
                                          </p:val>
                                        </p:tav>
                                      </p:tavLst>
                                    </p:anim>
                                    <p:anim calcmode="lin" valueType="num">
                                      <p:cBhvr>
                                        <p:cTn id="224" dur="600" fill="hold"/>
                                        <p:tgtEl>
                                          <p:spTgt spid="81"/>
                                        </p:tgtEl>
                                        <p:attrNameLst>
                                          <p:attrName>ppt_h</p:attrName>
                                        </p:attrNameLst>
                                      </p:cBhvr>
                                      <p:tavLst>
                                        <p:tav tm="0">
                                          <p:val>
                                            <p:fltVal val="0"/>
                                          </p:val>
                                        </p:tav>
                                        <p:tav tm="100000">
                                          <p:val>
                                            <p:strVal val="#ppt_h"/>
                                          </p:val>
                                        </p:tav>
                                      </p:tavLst>
                                    </p:anim>
                                    <p:animEffect transition="in" filter="fade">
                                      <p:cBhvr>
                                        <p:cTn id="225" dur="600"/>
                                        <p:tgtEl>
                                          <p:spTgt spid="81"/>
                                        </p:tgtEl>
                                      </p:cBhvr>
                                    </p:animEffect>
                                  </p:childTnLst>
                                </p:cTn>
                              </p:par>
                            </p:childTnLst>
                          </p:cTn>
                        </p:par>
                        <p:par>
                          <p:cTn id="226" fill="hold">
                            <p:stCondLst>
                              <p:cond delay="63400"/>
                            </p:stCondLst>
                            <p:childTnLst>
                              <p:par>
                                <p:cTn id="227" presetID="42" presetClass="path" presetSubtype="0" accel="50000" decel="50000" fill="hold" nodeType="afterEffect">
                                  <p:stCondLst>
                                    <p:cond delay="700"/>
                                  </p:stCondLst>
                                  <p:childTnLst>
                                    <p:animMotion origin="layout" path="M -3.05556E-6 0 L 0.38004 -0.16065 " pathEditMode="relative" rAng="0" ptsTypes="AA">
                                      <p:cBhvr>
                                        <p:cTn id="228" dur="800" fill="hold"/>
                                        <p:tgtEl>
                                          <p:spTgt spid="81"/>
                                        </p:tgtEl>
                                        <p:attrNameLst>
                                          <p:attrName>ppt_x</p:attrName>
                                          <p:attrName>ppt_y</p:attrName>
                                        </p:attrNameLst>
                                      </p:cBhvr>
                                      <p:rCtr x="18993" y="-8032"/>
                                    </p:animMotion>
                                  </p:childTnLst>
                                </p:cTn>
                              </p:par>
                            </p:childTnLst>
                          </p:cTn>
                        </p:par>
                        <p:par>
                          <p:cTn id="229" fill="hold">
                            <p:stCondLst>
                              <p:cond delay="64900"/>
                            </p:stCondLst>
                            <p:childTnLst>
                              <p:par>
                                <p:cTn id="230" presetID="53" presetClass="entr" presetSubtype="16" fill="hold" nodeType="afterEffect">
                                  <p:stCondLst>
                                    <p:cond delay="0"/>
                                  </p:stCondLst>
                                  <p:childTnLst>
                                    <p:set>
                                      <p:cBhvr>
                                        <p:cTn id="231" dur="1" fill="hold">
                                          <p:stCondLst>
                                            <p:cond delay="0"/>
                                          </p:stCondLst>
                                        </p:cTn>
                                        <p:tgtEl>
                                          <p:spTgt spid="84"/>
                                        </p:tgtEl>
                                        <p:attrNameLst>
                                          <p:attrName>style.visibility</p:attrName>
                                        </p:attrNameLst>
                                      </p:cBhvr>
                                      <p:to>
                                        <p:strVal val="visible"/>
                                      </p:to>
                                    </p:set>
                                    <p:anim calcmode="lin" valueType="num">
                                      <p:cBhvr>
                                        <p:cTn id="232" dur="600" fill="hold"/>
                                        <p:tgtEl>
                                          <p:spTgt spid="84"/>
                                        </p:tgtEl>
                                        <p:attrNameLst>
                                          <p:attrName>ppt_w</p:attrName>
                                        </p:attrNameLst>
                                      </p:cBhvr>
                                      <p:tavLst>
                                        <p:tav tm="0">
                                          <p:val>
                                            <p:fltVal val="0"/>
                                          </p:val>
                                        </p:tav>
                                        <p:tav tm="100000">
                                          <p:val>
                                            <p:strVal val="#ppt_w"/>
                                          </p:val>
                                        </p:tav>
                                      </p:tavLst>
                                    </p:anim>
                                    <p:anim calcmode="lin" valueType="num">
                                      <p:cBhvr>
                                        <p:cTn id="233" dur="600" fill="hold"/>
                                        <p:tgtEl>
                                          <p:spTgt spid="84"/>
                                        </p:tgtEl>
                                        <p:attrNameLst>
                                          <p:attrName>ppt_h</p:attrName>
                                        </p:attrNameLst>
                                      </p:cBhvr>
                                      <p:tavLst>
                                        <p:tav tm="0">
                                          <p:val>
                                            <p:fltVal val="0"/>
                                          </p:val>
                                        </p:tav>
                                        <p:tav tm="100000">
                                          <p:val>
                                            <p:strVal val="#ppt_h"/>
                                          </p:val>
                                        </p:tav>
                                      </p:tavLst>
                                    </p:anim>
                                    <p:animEffect transition="in" filter="fade">
                                      <p:cBhvr>
                                        <p:cTn id="234" dur="600"/>
                                        <p:tgtEl>
                                          <p:spTgt spid="84"/>
                                        </p:tgtEl>
                                      </p:cBhvr>
                                    </p:animEffect>
                                  </p:childTnLst>
                                </p:cTn>
                              </p:par>
                            </p:childTnLst>
                          </p:cTn>
                        </p:par>
                      </p:childTnLst>
                    </p:cTn>
                  </p:par>
                  <p:par>
                    <p:cTn id="235" fill="hold">
                      <p:stCondLst>
                        <p:cond delay="indefinite"/>
                      </p:stCondLst>
                      <p:childTnLst>
                        <p:par>
                          <p:cTn id="236" fill="hold">
                            <p:stCondLst>
                              <p:cond delay="0"/>
                            </p:stCondLst>
                            <p:childTnLst>
                              <p:par>
                                <p:cTn id="237" presetID="53" presetClass="entr" presetSubtype="16" fill="hold" nodeType="clickEffect">
                                  <p:stCondLst>
                                    <p:cond delay="0"/>
                                  </p:stCondLst>
                                  <p:childTnLst>
                                    <p:set>
                                      <p:cBhvr>
                                        <p:cTn id="238" dur="1" fill="hold">
                                          <p:stCondLst>
                                            <p:cond delay="0"/>
                                          </p:stCondLst>
                                        </p:cTn>
                                        <p:tgtEl>
                                          <p:spTgt spid="90"/>
                                        </p:tgtEl>
                                        <p:attrNameLst>
                                          <p:attrName>style.visibility</p:attrName>
                                        </p:attrNameLst>
                                      </p:cBhvr>
                                      <p:to>
                                        <p:strVal val="visible"/>
                                      </p:to>
                                    </p:set>
                                    <p:anim calcmode="lin" valueType="num">
                                      <p:cBhvr>
                                        <p:cTn id="239" dur="2000" fill="hold"/>
                                        <p:tgtEl>
                                          <p:spTgt spid="90"/>
                                        </p:tgtEl>
                                        <p:attrNameLst>
                                          <p:attrName>ppt_w</p:attrName>
                                        </p:attrNameLst>
                                      </p:cBhvr>
                                      <p:tavLst>
                                        <p:tav tm="0">
                                          <p:val>
                                            <p:fltVal val="0"/>
                                          </p:val>
                                        </p:tav>
                                        <p:tav tm="100000">
                                          <p:val>
                                            <p:strVal val="#ppt_w"/>
                                          </p:val>
                                        </p:tav>
                                      </p:tavLst>
                                    </p:anim>
                                    <p:anim calcmode="lin" valueType="num">
                                      <p:cBhvr>
                                        <p:cTn id="240" dur="2000" fill="hold"/>
                                        <p:tgtEl>
                                          <p:spTgt spid="90"/>
                                        </p:tgtEl>
                                        <p:attrNameLst>
                                          <p:attrName>ppt_h</p:attrName>
                                        </p:attrNameLst>
                                      </p:cBhvr>
                                      <p:tavLst>
                                        <p:tav tm="0">
                                          <p:val>
                                            <p:fltVal val="0"/>
                                          </p:val>
                                        </p:tav>
                                        <p:tav tm="100000">
                                          <p:val>
                                            <p:strVal val="#ppt_h"/>
                                          </p:val>
                                        </p:tav>
                                      </p:tavLst>
                                    </p:anim>
                                    <p:animEffect transition="in" filter="fade">
                                      <p:cBhvr>
                                        <p:cTn id="241" dur="20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367" y="1044447"/>
            <a:ext cx="2575719" cy="1268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0" y="663006"/>
            <a:ext cx="9144000" cy="369332"/>
          </a:xfrm>
          <a:prstGeom prst="rect">
            <a:avLst/>
          </a:prstGeom>
          <a:solidFill>
            <a:schemeClr val="bg2">
              <a:lumMod val="50000"/>
            </a:schemeClr>
          </a:solidFill>
        </p:spPr>
        <p:txBody>
          <a:bodyPr wrap="square">
            <a:spAutoFit/>
          </a:bodyPr>
          <a:lstStyle/>
          <a:p>
            <a:pPr algn="ctr"/>
            <a:r>
              <a:rPr lang="en-CA" dirty="0">
                <a:solidFill>
                  <a:schemeClr val="bg1"/>
                </a:solidFill>
              </a:rPr>
              <a:t>A tail of extinctions: Caribbean Monk Seal (</a:t>
            </a:r>
            <a:r>
              <a:rPr lang="en-CA" i="1" dirty="0" err="1">
                <a:solidFill>
                  <a:schemeClr val="bg1"/>
                </a:solidFill>
              </a:rPr>
              <a:t>Monachus</a:t>
            </a:r>
            <a:r>
              <a:rPr lang="en-CA" i="1" dirty="0">
                <a:solidFill>
                  <a:schemeClr val="bg1"/>
                </a:solidFill>
              </a:rPr>
              <a:t> </a:t>
            </a:r>
            <a:r>
              <a:rPr lang="en-CA" i="1" dirty="0" err="1">
                <a:solidFill>
                  <a:schemeClr val="bg1"/>
                </a:solidFill>
              </a:rPr>
              <a:t>tropicalis</a:t>
            </a:r>
            <a:r>
              <a:rPr lang="en-CA" dirty="0">
                <a:solidFill>
                  <a:schemeClr val="bg1"/>
                </a:solidFill>
              </a:rPr>
              <a:t>)</a:t>
            </a:r>
          </a:p>
        </p:txBody>
      </p:sp>
      <p:grpSp>
        <p:nvGrpSpPr>
          <p:cNvPr id="8" name="Group 7"/>
          <p:cNvGrpSpPr/>
          <p:nvPr/>
        </p:nvGrpSpPr>
        <p:grpSpPr>
          <a:xfrm>
            <a:off x="2416230" y="1288903"/>
            <a:ext cx="2009775" cy="2635068"/>
            <a:chOff x="2416230" y="1288903"/>
            <a:chExt cx="2009775" cy="2635068"/>
          </a:xfrm>
        </p:grpSpPr>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6230" y="2114221"/>
              <a:ext cx="2009775" cy="180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2416230" y="1288903"/>
              <a:ext cx="2009775" cy="1200329"/>
            </a:xfrm>
            <a:prstGeom prst="rect">
              <a:avLst/>
            </a:prstGeom>
            <a:solidFill>
              <a:schemeClr val="bg1">
                <a:lumMod val="65000"/>
              </a:schemeClr>
            </a:solidFill>
          </p:spPr>
          <p:txBody>
            <a:bodyPr wrap="square">
              <a:spAutoFit/>
            </a:bodyPr>
            <a:lstStyle/>
            <a:p>
              <a:pPr algn="ctr"/>
              <a:r>
                <a:rPr lang="en-CA" sz="1200" dirty="0"/>
                <a:t>Discovered during Christopher Columbus' second voyage to the New World in 1494. Population estimated at 250.000 individuals</a:t>
              </a:r>
            </a:p>
          </p:txBody>
        </p:sp>
      </p:grpSp>
      <p:grpSp>
        <p:nvGrpSpPr>
          <p:cNvPr id="9" name="Group 8"/>
          <p:cNvGrpSpPr/>
          <p:nvPr/>
        </p:nvGrpSpPr>
        <p:grpSpPr>
          <a:xfrm>
            <a:off x="4121040" y="2796160"/>
            <a:ext cx="2762250" cy="3097781"/>
            <a:chOff x="4121040" y="2796160"/>
            <a:chExt cx="2762250" cy="3097781"/>
          </a:xfrm>
        </p:grpSpPr>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1040" y="3646041"/>
              <a:ext cx="2762250" cy="2247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4121040" y="2796160"/>
              <a:ext cx="2762250" cy="830997"/>
            </a:xfrm>
            <a:prstGeom prst="rect">
              <a:avLst/>
            </a:prstGeom>
            <a:solidFill>
              <a:schemeClr val="bg1">
                <a:lumMod val="65000"/>
              </a:schemeClr>
            </a:solidFill>
          </p:spPr>
          <p:txBody>
            <a:bodyPr wrap="square">
              <a:spAutoFit/>
            </a:bodyPr>
            <a:lstStyle/>
            <a:p>
              <a:pPr algn="ctr"/>
              <a:r>
                <a:rPr lang="en-CA" sz="1200" dirty="0"/>
                <a:t>Killed mainly for their blubber, which was processed into oils, used for lubrication, and applied as a coating on the bottom of boats</a:t>
              </a:r>
            </a:p>
          </p:txBody>
        </p:sp>
      </p:grpSp>
      <p:sp>
        <p:nvSpPr>
          <p:cNvPr id="4" name="Rectangle 3"/>
          <p:cNvSpPr/>
          <p:nvPr/>
        </p:nvSpPr>
        <p:spPr>
          <a:xfrm>
            <a:off x="6082370" y="1467890"/>
            <a:ext cx="2276475" cy="646331"/>
          </a:xfrm>
          <a:prstGeom prst="rect">
            <a:avLst/>
          </a:prstGeom>
          <a:solidFill>
            <a:schemeClr val="bg1">
              <a:lumMod val="65000"/>
            </a:schemeClr>
          </a:solidFill>
        </p:spPr>
        <p:txBody>
          <a:bodyPr wrap="square">
            <a:spAutoFit/>
          </a:bodyPr>
          <a:lstStyle/>
          <a:p>
            <a:pPr algn="ctr"/>
            <a:r>
              <a:rPr lang="en-CA" sz="1200" dirty="0"/>
              <a:t>The last confirmed sighting  in 1952,  protected by law in 1967, declared extinct in 2008</a:t>
            </a:r>
          </a:p>
        </p:txBody>
      </p:sp>
      <p:grpSp>
        <p:nvGrpSpPr>
          <p:cNvPr id="10" name="Group 9"/>
          <p:cNvGrpSpPr/>
          <p:nvPr/>
        </p:nvGrpSpPr>
        <p:grpSpPr>
          <a:xfrm>
            <a:off x="6444976" y="4492992"/>
            <a:ext cx="2276476" cy="1896249"/>
            <a:chOff x="6444976" y="4492992"/>
            <a:chExt cx="2276476" cy="1896249"/>
          </a:xfrm>
        </p:grpSpPr>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4976" y="4769991"/>
              <a:ext cx="2276475" cy="161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11"/>
            <p:cNvSpPr/>
            <p:nvPr/>
          </p:nvSpPr>
          <p:spPr>
            <a:xfrm>
              <a:off x="6444977" y="4492992"/>
              <a:ext cx="2276475" cy="276999"/>
            </a:xfrm>
            <a:prstGeom prst="rect">
              <a:avLst/>
            </a:prstGeom>
            <a:solidFill>
              <a:schemeClr val="bg1">
                <a:lumMod val="65000"/>
              </a:schemeClr>
            </a:solidFill>
          </p:spPr>
          <p:txBody>
            <a:bodyPr wrap="square">
              <a:spAutoFit/>
            </a:bodyPr>
            <a:lstStyle/>
            <a:p>
              <a:pPr algn="ctr"/>
              <a:r>
                <a:rPr lang="en-CA" sz="1200" dirty="0"/>
                <a:t>Wiped out in less than 300 years</a:t>
              </a:r>
            </a:p>
          </p:txBody>
        </p:sp>
      </p:grpSp>
      <p:sp>
        <p:nvSpPr>
          <p:cNvPr id="14" name="TextBox 13"/>
          <p:cNvSpPr txBox="1"/>
          <p:nvPr/>
        </p:nvSpPr>
        <p:spPr>
          <a:xfrm>
            <a:off x="0" y="0"/>
            <a:ext cx="9144000" cy="584775"/>
          </a:xfrm>
          <a:prstGeom prst="rect">
            <a:avLst/>
          </a:prstGeom>
          <a:solidFill>
            <a:srgbClr val="DDD9C3">
              <a:alpha val="50196"/>
            </a:srgbClr>
          </a:solidFill>
        </p:spPr>
        <p:txBody>
          <a:bodyPr wrap="square" rtlCol="0">
            <a:spAutoFit/>
          </a:bodyPr>
          <a:lstStyle/>
          <a:p>
            <a:pPr algn="ctr"/>
            <a:r>
              <a:rPr lang="en-US" sz="3200" b="1" dirty="0"/>
              <a:t>…extinction presentations…</a:t>
            </a:r>
            <a:endParaRPr lang="en-CA" sz="3200" b="1" dirty="0"/>
          </a:p>
        </p:txBody>
      </p:sp>
    </p:spTree>
    <p:extLst>
      <p:ext uri="{BB962C8B-B14F-4D97-AF65-F5344CB8AC3E}">
        <p14:creationId xmlns:p14="http://schemas.microsoft.com/office/powerpoint/2010/main" val="3166353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13183" y="1858606"/>
            <a:ext cx="7100515" cy="3416320"/>
          </a:xfrm>
          <a:prstGeom prst="rect">
            <a:avLst/>
          </a:prstGeom>
        </p:spPr>
        <p:txBody>
          <a:bodyPr wrap="square">
            <a:spAutoFit/>
          </a:bodyPr>
          <a:lstStyle/>
          <a:p>
            <a:r>
              <a:rPr lang="en-GB" b="1" dirty="0"/>
              <a:t>GRADING COMPONENTS:					</a:t>
            </a:r>
            <a:endParaRPr lang="en-US" dirty="0"/>
          </a:p>
          <a:p>
            <a:r>
              <a:rPr lang="en-GB" dirty="0"/>
              <a:t>				</a:t>
            </a:r>
            <a:endParaRPr lang="en-US" dirty="0"/>
          </a:p>
          <a:p>
            <a:r>
              <a:rPr lang="en-GB" dirty="0"/>
              <a:t>      	Group film				10%			</a:t>
            </a:r>
            <a:endParaRPr lang="en-US" dirty="0"/>
          </a:p>
          <a:p>
            <a:r>
              <a:rPr lang="en-GB" dirty="0"/>
              <a:t>	Presenting “extinction”			10%			</a:t>
            </a:r>
            <a:endParaRPr lang="en-US" dirty="0"/>
          </a:p>
          <a:p>
            <a:r>
              <a:rPr lang="en-GB" dirty="0"/>
              <a:t>      	Class participation and attendance		30%			</a:t>
            </a:r>
            <a:endParaRPr lang="en-US" dirty="0"/>
          </a:p>
          <a:p>
            <a:r>
              <a:rPr lang="en-GB" dirty="0"/>
              <a:t>	Final exam				50%</a:t>
            </a:r>
          </a:p>
          <a:p>
            <a:endParaRPr lang="en-GB" dirty="0"/>
          </a:p>
          <a:p>
            <a:r>
              <a:rPr lang="en-GB" dirty="0"/>
              <a:t>If you miss more than two lectures, you have to take a write exams like any other class.	</a:t>
            </a:r>
            <a:endParaRPr lang="en-US" dirty="0"/>
          </a:p>
        </p:txBody>
      </p:sp>
    </p:spTree>
    <p:extLst>
      <p:ext uri="{BB962C8B-B14F-4D97-AF65-F5344CB8AC3E}">
        <p14:creationId xmlns:p14="http://schemas.microsoft.com/office/powerpoint/2010/main" val="424094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Arrow Connector 19"/>
          <p:cNvCxnSpPr/>
          <p:nvPr/>
        </p:nvCxnSpPr>
        <p:spPr>
          <a:xfrm>
            <a:off x="4124747" y="4087705"/>
            <a:ext cx="1299600" cy="0"/>
          </a:xfrm>
          <a:prstGeom prst="straightConnector1">
            <a:avLst/>
          </a:prstGeom>
          <a:ln w="76200">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131686" y="3579371"/>
            <a:ext cx="1408039" cy="400110"/>
          </a:xfrm>
          <a:prstGeom prst="rect">
            <a:avLst/>
          </a:prstGeom>
          <a:solidFill>
            <a:schemeClr val="bg1"/>
          </a:solidFill>
          <a:ln>
            <a:solidFill>
              <a:schemeClr val="tx1"/>
            </a:solidFill>
          </a:ln>
        </p:spPr>
        <p:txBody>
          <a:bodyPr wrap="square" rtlCol="0">
            <a:spAutoFit/>
          </a:bodyPr>
          <a:lstStyle/>
          <a:p>
            <a:r>
              <a:rPr lang="en-US" sz="2000" dirty="0"/>
              <a:t>New school</a:t>
            </a:r>
            <a:endParaRPr lang="en-CA"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4107" y="1846682"/>
            <a:ext cx="1219200" cy="162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Connector 2"/>
          <p:cNvCxnSpPr/>
          <p:nvPr/>
        </p:nvCxnSpPr>
        <p:spPr>
          <a:xfrm flipH="1">
            <a:off x="962108" y="2709709"/>
            <a:ext cx="0" cy="2160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962108" y="4839229"/>
            <a:ext cx="4953663"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2" name="Freeform 11"/>
          <p:cNvSpPr/>
          <p:nvPr/>
        </p:nvSpPr>
        <p:spPr>
          <a:xfrm rot="16932650" flipH="1">
            <a:off x="4646116" y="2277437"/>
            <a:ext cx="583285" cy="1696096"/>
          </a:xfrm>
          <a:custGeom>
            <a:avLst/>
            <a:gdLst>
              <a:gd name="connsiteX0" fmla="*/ 1371600 w 1371600"/>
              <a:gd name="connsiteY0" fmla="*/ 0 h 1648046"/>
              <a:gd name="connsiteX1" fmla="*/ 531628 w 1371600"/>
              <a:gd name="connsiteY1" fmla="*/ 648586 h 1648046"/>
              <a:gd name="connsiteX2" fmla="*/ 0 w 1371600"/>
              <a:gd name="connsiteY2" fmla="*/ 1648046 h 1648046"/>
              <a:gd name="connsiteX0" fmla="*/ 1371600 w 1371600"/>
              <a:gd name="connsiteY0" fmla="*/ 0 h 1648046"/>
              <a:gd name="connsiteX1" fmla="*/ 187509 w 1371600"/>
              <a:gd name="connsiteY1" fmla="*/ 1223187 h 1648046"/>
              <a:gd name="connsiteX2" fmla="*/ 0 w 1371600"/>
              <a:gd name="connsiteY2" fmla="*/ 1648046 h 1648046"/>
              <a:gd name="connsiteX0" fmla="*/ 491214 w 491214"/>
              <a:gd name="connsiteY0" fmla="*/ 0 h 955197"/>
              <a:gd name="connsiteX1" fmla="*/ 187509 w 491214"/>
              <a:gd name="connsiteY1" fmla="*/ 530338 h 955197"/>
              <a:gd name="connsiteX2" fmla="*/ 0 w 491214"/>
              <a:gd name="connsiteY2" fmla="*/ 955197 h 955197"/>
              <a:gd name="connsiteX0" fmla="*/ 491214 w 491214"/>
              <a:gd name="connsiteY0" fmla="*/ 0 h 955197"/>
              <a:gd name="connsiteX1" fmla="*/ 0 w 491214"/>
              <a:gd name="connsiteY1" fmla="*/ 955197 h 955197"/>
              <a:gd name="connsiteX0" fmla="*/ 491214 w 491214"/>
              <a:gd name="connsiteY0" fmla="*/ 0 h 955197"/>
              <a:gd name="connsiteX1" fmla="*/ 0 w 491214"/>
              <a:gd name="connsiteY1" fmla="*/ 955197 h 955197"/>
              <a:gd name="connsiteX0" fmla="*/ 491214 w 491214"/>
              <a:gd name="connsiteY0" fmla="*/ 0 h 955197"/>
              <a:gd name="connsiteX1" fmla="*/ 0 w 491214"/>
              <a:gd name="connsiteY1" fmla="*/ 955197 h 955197"/>
              <a:gd name="connsiteX0" fmla="*/ 474052 w 474052"/>
              <a:gd name="connsiteY0" fmla="*/ 0 h 964241"/>
              <a:gd name="connsiteX1" fmla="*/ 0 w 474052"/>
              <a:gd name="connsiteY1" fmla="*/ 964241 h 964241"/>
              <a:gd name="connsiteX0" fmla="*/ 474052 w 474052"/>
              <a:gd name="connsiteY0" fmla="*/ 0 h 964241"/>
              <a:gd name="connsiteX1" fmla="*/ 0 w 474052"/>
              <a:gd name="connsiteY1" fmla="*/ 964241 h 964241"/>
              <a:gd name="connsiteX0" fmla="*/ 282027 w 282027"/>
              <a:gd name="connsiteY0" fmla="*/ 0 h 640383"/>
              <a:gd name="connsiteX1" fmla="*/ 0 w 282027"/>
              <a:gd name="connsiteY1" fmla="*/ 640383 h 640383"/>
              <a:gd name="connsiteX0" fmla="*/ 282027 w 282027"/>
              <a:gd name="connsiteY0" fmla="*/ 0 h 640383"/>
              <a:gd name="connsiteX1" fmla="*/ 0 w 282027"/>
              <a:gd name="connsiteY1" fmla="*/ 640383 h 640383"/>
              <a:gd name="connsiteX0" fmla="*/ 282027 w 282027"/>
              <a:gd name="connsiteY0" fmla="*/ 0 h 640383"/>
              <a:gd name="connsiteX1" fmla="*/ 0 w 282027"/>
              <a:gd name="connsiteY1" fmla="*/ 640383 h 640383"/>
            </a:gdLst>
            <a:ahLst/>
            <a:cxnLst>
              <a:cxn ang="0">
                <a:pos x="connsiteX0" y="connsiteY0"/>
              </a:cxn>
              <a:cxn ang="0">
                <a:pos x="connsiteX1" y="connsiteY1"/>
              </a:cxn>
            </a:cxnLst>
            <a:rect l="l" t="t" r="r" b="b"/>
            <a:pathLst>
              <a:path w="282027" h="640383">
                <a:moveTo>
                  <a:pt x="282027" y="0"/>
                </a:moveTo>
                <a:cubicBezTo>
                  <a:pt x="159648" y="211738"/>
                  <a:pt x="74651" y="402149"/>
                  <a:pt x="0" y="640383"/>
                </a:cubicBezTo>
              </a:path>
            </a:pathLst>
          </a:custGeom>
          <a:noFill/>
          <a:ln w="57150">
            <a:solidFill>
              <a:schemeClr val="bg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Freeform 12"/>
          <p:cNvSpPr/>
          <p:nvPr/>
        </p:nvSpPr>
        <p:spPr>
          <a:xfrm rot="16932650" flipH="1">
            <a:off x="1428976" y="2623982"/>
            <a:ext cx="2286542" cy="2800000"/>
          </a:xfrm>
          <a:custGeom>
            <a:avLst/>
            <a:gdLst>
              <a:gd name="connsiteX0" fmla="*/ 1371600 w 1371600"/>
              <a:gd name="connsiteY0" fmla="*/ 0 h 1648046"/>
              <a:gd name="connsiteX1" fmla="*/ 531628 w 1371600"/>
              <a:gd name="connsiteY1" fmla="*/ 648586 h 1648046"/>
              <a:gd name="connsiteX2" fmla="*/ 0 w 1371600"/>
              <a:gd name="connsiteY2" fmla="*/ 1648046 h 1648046"/>
              <a:gd name="connsiteX0" fmla="*/ 1371600 w 1371600"/>
              <a:gd name="connsiteY0" fmla="*/ 0 h 1648046"/>
              <a:gd name="connsiteX1" fmla="*/ 581133 w 1371600"/>
              <a:gd name="connsiteY1" fmla="*/ 711770 h 1648046"/>
              <a:gd name="connsiteX2" fmla="*/ 0 w 1371600"/>
              <a:gd name="connsiteY2" fmla="*/ 1648046 h 1648046"/>
              <a:gd name="connsiteX0" fmla="*/ 1371600 w 1371600"/>
              <a:gd name="connsiteY0" fmla="*/ 0 h 1648046"/>
              <a:gd name="connsiteX1" fmla="*/ 512078 w 1371600"/>
              <a:gd name="connsiteY1" fmla="*/ 759355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40678" y="484681"/>
                  <a:pt x="512078" y="759355"/>
                </a:cubicBezTo>
                <a:cubicBezTo>
                  <a:pt x="283478" y="1034029"/>
                  <a:pt x="151514" y="1285653"/>
                  <a:pt x="0" y="1648046"/>
                </a:cubicBezTo>
              </a:path>
            </a:pathLst>
          </a:custGeom>
          <a:noFill/>
          <a:ln w="57150">
            <a:solidFill>
              <a:schemeClr val="tx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p:cNvSpPr txBox="1"/>
          <p:nvPr/>
        </p:nvSpPr>
        <p:spPr>
          <a:xfrm>
            <a:off x="3114170" y="4877660"/>
            <a:ext cx="649537" cy="369332"/>
          </a:xfrm>
          <a:prstGeom prst="rect">
            <a:avLst/>
          </a:prstGeom>
          <a:noFill/>
        </p:spPr>
        <p:txBody>
          <a:bodyPr wrap="none" rtlCol="0">
            <a:spAutoFit/>
          </a:bodyPr>
          <a:lstStyle/>
          <a:p>
            <a:r>
              <a:rPr lang="en-US" dirty="0"/>
              <a:t>Time</a:t>
            </a:r>
            <a:endParaRPr lang="en-CA" dirty="0"/>
          </a:p>
        </p:txBody>
      </p:sp>
      <p:sp>
        <p:nvSpPr>
          <p:cNvPr id="15" name="TextBox 14"/>
          <p:cNvSpPr txBox="1"/>
          <p:nvPr/>
        </p:nvSpPr>
        <p:spPr>
          <a:xfrm rot="16200000">
            <a:off x="166537" y="3496066"/>
            <a:ext cx="1221809" cy="369332"/>
          </a:xfrm>
          <a:prstGeom prst="rect">
            <a:avLst/>
          </a:prstGeom>
          <a:noFill/>
        </p:spPr>
        <p:txBody>
          <a:bodyPr wrap="none" rtlCol="0">
            <a:spAutoFit/>
          </a:bodyPr>
          <a:lstStyle/>
          <a:p>
            <a:r>
              <a:rPr lang="en-US" dirty="0"/>
              <a:t>Knowledge</a:t>
            </a:r>
            <a:endParaRPr lang="en-CA" dirty="0"/>
          </a:p>
        </p:txBody>
      </p:sp>
      <p:grpSp>
        <p:nvGrpSpPr>
          <p:cNvPr id="21" name="Group 20"/>
          <p:cNvGrpSpPr/>
          <p:nvPr/>
        </p:nvGrpSpPr>
        <p:grpSpPr>
          <a:xfrm>
            <a:off x="2008133" y="4087705"/>
            <a:ext cx="2108663" cy="767999"/>
            <a:chOff x="1979872" y="3761797"/>
            <a:chExt cx="2108663" cy="767999"/>
          </a:xfrm>
        </p:grpSpPr>
        <p:sp>
          <p:nvSpPr>
            <p:cNvPr id="16" name="TextBox 15"/>
            <p:cNvSpPr txBox="1"/>
            <p:nvPr/>
          </p:nvSpPr>
          <p:spPr>
            <a:xfrm>
              <a:off x="1979872" y="3883465"/>
              <a:ext cx="2067339" cy="646331"/>
            </a:xfrm>
            <a:prstGeom prst="rect">
              <a:avLst/>
            </a:prstGeom>
            <a:noFill/>
          </p:spPr>
          <p:txBody>
            <a:bodyPr wrap="square" rtlCol="0">
              <a:spAutoFit/>
            </a:bodyPr>
            <a:lstStyle/>
            <a:p>
              <a:pPr algn="r"/>
              <a:r>
                <a:rPr lang="en-US" dirty="0">
                  <a:solidFill>
                    <a:srgbClr val="FF0000"/>
                  </a:solidFill>
                </a:rPr>
                <a:t>Get to know what is already known</a:t>
              </a:r>
              <a:endParaRPr lang="en-CA" dirty="0">
                <a:solidFill>
                  <a:srgbClr val="FF0000"/>
                </a:solidFill>
              </a:endParaRPr>
            </a:p>
          </p:txBody>
        </p:sp>
        <p:cxnSp>
          <p:nvCxnSpPr>
            <p:cNvPr id="18" name="Straight Arrow Connector 17"/>
            <p:cNvCxnSpPr/>
            <p:nvPr/>
          </p:nvCxnSpPr>
          <p:spPr>
            <a:xfrm flipH="1">
              <a:off x="2789340" y="3761797"/>
              <a:ext cx="1299195"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4124747" y="4318231"/>
            <a:ext cx="2067339" cy="369332"/>
          </a:xfrm>
          <a:prstGeom prst="rect">
            <a:avLst/>
          </a:prstGeom>
          <a:solidFill>
            <a:schemeClr val="bg1"/>
          </a:solidFill>
        </p:spPr>
        <p:txBody>
          <a:bodyPr wrap="square" rtlCol="0">
            <a:spAutoFit/>
          </a:bodyPr>
          <a:lstStyle/>
          <a:p>
            <a:r>
              <a:rPr lang="en-US" dirty="0">
                <a:solidFill>
                  <a:schemeClr val="tx2">
                    <a:lumMod val="60000"/>
                    <a:lumOff val="40000"/>
                  </a:schemeClr>
                </a:solidFill>
              </a:rPr>
              <a:t>Think critically</a:t>
            </a:r>
            <a:endParaRPr lang="en-CA" dirty="0">
              <a:solidFill>
                <a:schemeClr val="tx2">
                  <a:lumMod val="60000"/>
                  <a:lumOff val="40000"/>
                </a:schemeClr>
              </a:solidFill>
            </a:endParaRPr>
          </a:p>
        </p:txBody>
      </p:sp>
      <p:cxnSp>
        <p:nvCxnSpPr>
          <p:cNvPr id="23" name="Straight Arrow Connector 22"/>
          <p:cNvCxnSpPr/>
          <p:nvPr/>
        </p:nvCxnSpPr>
        <p:spPr>
          <a:xfrm flipH="1">
            <a:off x="6276226" y="3730838"/>
            <a:ext cx="360000" cy="0"/>
          </a:xfrm>
          <a:prstGeom prst="straightConnector1">
            <a:avLst/>
          </a:prstGeom>
          <a:ln w="76200">
            <a:solidFill>
              <a:schemeClr val="tx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6284177" y="4008137"/>
            <a:ext cx="360000" cy="0"/>
          </a:xfrm>
          <a:prstGeom prst="straightConnector1">
            <a:avLst/>
          </a:prstGeom>
          <a:ln w="762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6574318" y="3529962"/>
            <a:ext cx="1908599" cy="369332"/>
          </a:xfrm>
          <a:prstGeom prst="rect">
            <a:avLst/>
          </a:prstGeom>
          <a:noFill/>
        </p:spPr>
        <p:txBody>
          <a:bodyPr wrap="none" rtlCol="0">
            <a:spAutoFit/>
          </a:bodyPr>
          <a:lstStyle/>
          <a:p>
            <a:r>
              <a:rPr lang="en-US" dirty="0"/>
              <a:t>Known knowledge</a:t>
            </a:r>
            <a:endParaRPr lang="en-CA" dirty="0"/>
          </a:p>
        </p:txBody>
      </p:sp>
      <p:sp>
        <p:nvSpPr>
          <p:cNvPr id="26" name="TextBox 25"/>
          <p:cNvSpPr txBox="1"/>
          <p:nvPr/>
        </p:nvSpPr>
        <p:spPr>
          <a:xfrm>
            <a:off x="6582269" y="3807569"/>
            <a:ext cx="2165465" cy="369332"/>
          </a:xfrm>
          <a:prstGeom prst="rect">
            <a:avLst/>
          </a:prstGeom>
          <a:noFill/>
        </p:spPr>
        <p:txBody>
          <a:bodyPr wrap="none" rtlCol="0">
            <a:spAutoFit/>
          </a:bodyPr>
          <a:lstStyle/>
          <a:p>
            <a:r>
              <a:rPr lang="en-US" dirty="0"/>
              <a:t>Unknown knowledge</a:t>
            </a:r>
            <a:endParaRPr lang="en-CA" dirty="0"/>
          </a:p>
        </p:txBody>
      </p:sp>
      <p:sp>
        <p:nvSpPr>
          <p:cNvPr id="2" name="TextBox 1"/>
          <p:cNvSpPr txBox="1"/>
          <p:nvPr/>
        </p:nvSpPr>
        <p:spPr>
          <a:xfrm>
            <a:off x="0" y="860078"/>
            <a:ext cx="9144000" cy="369332"/>
          </a:xfrm>
          <a:prstGeom prst="rect">
            <a:avLst/>
          </a:prstGeom>
          <a:solidFill>
            <a:schemeClr val="bg1">
              <a:lumMod val="85000"/>
            </a:schemeClr>
          </a:solidFill>
        </p:spPr>
        <p:txBody>
          <a:bodyPr wrap="square" rtlCol="0">
            <a:spAutoFit/>
          </a:bodyPr>
          <a:lstStyle/>
          <a:p>
            <a:pPr algn="ctr"/>
            <a:r>
              <a:rPr lang="en-US" dirty="0"/>
              <a:t>The goal of education</a:t>
            </a:r>
            <a:endParaRPr lang="en-CA" dirty="0"/>
          </a:p>
        </p:txBody>
      </p:sp>
      <p:sp>
        <p:nvSpPr>
          <p:cNvPr id="4" name="TextBox 3"/>
          <p:cNvSpPr txBox="1"/>
          <p:nvPr/>
        </p:nvSpPr>
        <p:spPr>
          <a:xfrm>
            <a:off x="2781389" y="3574151"/>
            <a:ext cx="1319493" cy="400110"/>
          </a:xfrm>
          <a:prstGeom prst="rect">
            <a:avLst/>
          </a:prstGeom>
          <a:solidFill>
            <a:schemeClr val="tx1"/>
          </a:solidFill>
        </p:spPr>
        <p:txBody>
          <a:bodyPr wrap="square" rtlCol="0">
            <a:spAutoFit/>
          </a:bodyPr>
          <a:lstStyle/>
          <a:p>
            <a:pPr algn="r"/>
            <a:r>
              <a:rPr lang="en-US" sz="2000" dirty="0">
                <a:solidFill>
                  <a:schemeClr val="bg1"/>
                </a:solidFill>
              </a:rPr>
              <a:t>Old school</a:t>
            </a:r>
            <a:endParaRPr lang="en-CA" sz="2000" dirty="0">
              <a:solidFill>
                <a:schemeClr val="bg1"/>
              </a:solidFill>
            </a:endParaRPr>
          </a:p>
        </p:txBody>
      </p:sp>
      <p:grpSp>
        <p:nvGrpSpPr>
          <p:cNvPr id="6" name="Group 5"/>
          <p:cNvGrpSpPr/>
          <p:nvPr/>
        </p:nvGrpSpPr>
        <p:grpSpPr>
          <a:xfrm>
            <a:off x="5621202" y="4346288"/>
            <a:ext cx="2282467" cy="1323439"/>
            <a:chOff x="5621202" y="4346288"/>
            <a:chExt cx="2282467" cy="1323439"/>
          </a:xfrm>
        </p:grpSpPr>
        <p:sp>
          <p:nvSpPr>
            <p:cNvPr id="33" name="TextBox 32"/>
            <p:cNvSpPr txBox="1"/>
            <p:nvPr/>
          </p:nvSpPr>
          <p:spPr>
            <a:xfrm>
              <a:off x="6210192" y="4346288"/>
              <a:ext cx="1693477" cy="1323439"/>
            </a:xfrm>
            <a:prstGeom prst="rect">
              <a:avLst/>
            </a:prstGeom>
            <a:noFill/>
          </p:spPr>
          <p:txBody>
            <a:bodyPr wrap="none" rtlCol="0">
              <a:spAutoFit/>
            </a:bodyPr>
            <a:lstStyle/>
            <a:p>
              <a:r>
                <a:rPr lang="en-US" sz="2000" b="1" dirty="0">
                  <a:solidFill>
                    <a:schemeClr val="tx2">
                      <a:lumMod val="75000"/>
                    </a:schemeClr>
                  </a:solidFill>
                </a:rPr>
                <a:t>CREATIVITY, </a:t>
              </a:r>
            </a:p>
            <a:p>
              <a:r>
                <a:rPr lang="en-US" sz="2000" b="1" dirty="0">
                  <a:solidFill>
                    <a:schemeClr val="tx2">
                      <a:lumMod val="75000"/>
                    </a:schemeClr>
                  </a:solidFill>
                </a:rPr>
                <a:t>INNOVATION, </a:t>
              </a:r>
            </a:p>
            <a:p>
              <a:r>
                <a:rPr lang="en-US" sz="2000" b="1" dirty="0">
                  <a:solidFill>
                    <a:schemeClr val="tx2">
                      <a:lumMod val="75000"/>
                    </a:schemeClr>
                  </a:solidFill>
                </a:rPr>
                <a:t>DISCOVERY, </a:t>
              </a:r>
            </a:p>
            <a:p>
              <a:r>
                <a:rPr lang="en-US" sz="2000" b="1" dirty="0">
                  <a:solidFill>
                    <a:schemeClr val="tx2">
                      <a:lumMod val="75000"/>
                    </a:schemeClr>
                  </a:solidFill>
                </a:rPr>
                <a:t>SUCCESS</a:t>
              </a:r>
              <a:endParaRPr lang="en-CA" sz="2000" b="1" dirty="0">
                <a:solidFill>
                  <a:schemeClr val="tx2">
                    <a:lumMod val="75000"/>
                  </a:schemeClr>
                </a:solidFill>
              </a:endParaRPr>
            </a:p>
          </p:txBody>
        </p:sp>
        <p:cxnSp>
          <p:nvCxnSpPr>
            <p:cNvPr id="34" name="Straight Arrow Connector 33"/>
            <p:cNvCxnSpPr/>
            <p:nvPr/>
          </p:nvCxnSpPr>
          <p:spPr>
            <a:xfrm>
              <a:off x="5621202" y="4532538"/>
              <a:ext cx="652361" cy="0"/>
            </a:xfrm>
            <a:prstGeom prst="straightConnector1">
              <a:avLst/>
            </a:prstGeom>
            <a:ln w="7620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2" name="Explosion 1 31"/>
          <p:cNvSpPr/>
          <p:nvPr/>
        </p:nvSpPr>
        <p:spPr>
          <a:xfrm>
            <a:off x="4160597" y="4552843"/>
            <a:ext cx="2101790" cy="799693"/>
          </a:xfrm>
          <a:prstGeom prst="irregularSeal1">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HOW?</a:t>
            </a:r>
            <a:endParaRPr lang="en-CA" sz="2000" b="1" dirty="0">
              <a:solidFill>
                <a:schemeClr val="tx1"/>
              </a:solidFill>
            </a:endParaRPr>
          </a:p>
        </p:txBody>
      </p:sp>
    </p:spTree>
    <p:extLst>
      <p:ext uri="{BB962C8B-B14F-4D97-AF65-F5344CB8AC3E}">
        <p14:creationId xmlns:p14="http://schemas.microsoft.com/office/powerpoint/2010/main" val="1860252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righ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anim calcmode="lin" valueType="num">
                                      <p:cBhvr>
                                        <p:cTn id="33" dur="500" fill="hold"/>
                                        <p:tgtEl>
                                          <p:spTgt spid="32"/>
                                        </p:tgtEl>
                                        <p:attrNameLst>
                                          <p:attrName>ppt_w</p:attrName>
                                        </p:attrNameLst>
                                      </p:cBhvr>
                                      <p:tavLst>
                                        <p:tav tm="0">
                                          <p:val>
                                            <p:fltVal val="0"/>
                                          </p:val>
                                        </p:tav>
                                        <p:tav tm="100000">
                                          <p:val>
                                            <p:strVal val="#ppt_w"/>
                                          </p:val>
                                        </p:tav>
                                      </p:tavLst>
                                    </p:anim>
                                    <p:anim calcmode="lin" valueType="num">
                                      <p:cBhvr>
                                        <p:cTn id="34" dur="500" fill="hold"/>
                                        <p:tgtEl>
                                          <p:spTgt spid="32"/>
                                        </p:tgtEl>
                                        <p:attrNameLst>
                                          <p:attrName>ppt_h</p:attrName>
                                        </p:attrNameLst>
                                      </p:cBhvr>
                                      <p:tavLst>
                                        <p:tav tm="0">
                                          <p:val>
                                            <p:fltVal val="0"/>
                                          </p:val>
                                        </p:tav>
                                        <p:tav tm="100000">
                                          <p:val>
                                            <p:strVal val="#ppt_h"/>
                                          </p:val>
                                        </p:tav>
                                      </p:tavLst>
                                    </p:anim>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2" grpId="0" animBg="1"/>
      <p:bldP spid="4" grpId="0" animBg="1"/>
      <p:bldP spid="3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70107"/>
            <a:ext cx="9144000" cy="369332"/>
          </a:xfrm>
          <a:prstGeom prst="rect">
            <a:avLst/>
          </a:prstGeom>
          <a:solidFill>
            <a:schemeClr val="bg2">
              <a:lumMod val="90000"/>
            </a:schemeClr>
          </a:solidFill>
        </p:spPr>
        <p:txBody>
          <a:bodyPr wrap="square" rtlCol="0">
            <a:spAutoFit/>
          </a:bodyPr>
          <a:lstStyle/>
          <a:p>
            <a:pPr algn="ctr"/>
            <a:r>
              <a:rPr lang="en-US" dirty="0"/>
              <a:t>A problem with higher education</a:t>
            </a:r>
            <a:endParaRPr lang="en-CA"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09" y="714385"/>
            <a:ext cx="3738452" cy="3395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3" name="Group 22"/>
          <p:cNvGrpSpPr/>
          <p:nvPr/>
        </p:nvGrpSpPr>
        <p:grpSpPr>
          <a:xfrm>
            <a:off x="675406" y="1488544"/>
            <a:ext cx="2320847" cy="1403498"/>
            <a:chOff x="675406" y="1488544"/>
            <a:chExt cx="2320847" cy="1403498"/>
          </a:xfrm>
        </p:grpSpPr>
        <p:sp>
          <p:nvSpPr>
            <p:cNvPr id="6" name="Freeform 5"/>
            <p:cNvSpPr/>
            <p:nvPr/>
          </p:nvSpPr>
          <p:spPr>
            <a:xfrm>
              <a:off x="2001025" y="1488545"/>
              <a:ext cx="949510" cy="1403497"/>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7"/>
            <p:cNvSpPr/>
            <p:nvPr/>
          </p:nvSpPr>
          <p:spPr>
            <a:xfrm>
              <a:off x="1767108" y="1488544"/>
              <a:ext cx="1183427" cy="701749"/>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8"/>
            <p:cNvSpPr/>
            <p:nvPr/>
          </p:nvSpPr>
          <p:spPr>
            <a:xfrm flipH="1">
              <a:off x="2950534" y="1488545"/>
              <a:ext cx="45719" cy="1212112"/>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p:cNvSpPr txBox="1"/>
            <p:nvPr/>
          </p:nvSpPr>
          <p:spPr>
            <a:xfrm>
              <a:off x="675406" y="1559055"/>
              <a:ext cx="1325619" cy="369332"/>
            </a:xfrm>
            <a:prstGeom prst="rect">
              <a:avLst/>
            </a:prstGeom>
            <a:solidFill>
              <a:schemeClr val="bg1"/>
            </a:solidFill>
          </p:spPr>
          <p:txBody>
            <a:bodyPr wrap="none" rtlCol="0">
              <a:spAutoFit/>
            </a:bodyPr>
            <a:lstStyle/>
            <a:p>
              <a:r>
                <a:rPr lang="en-US" b="1" dirty="0">
                  <a:solidFill>
                    <a:srgbClr val="FF0000"/>
                  </a:solidFill>
                </a:rPr>
                <a:t>Information</a:t>
              </a:r>
              <a:endParaRPr lang="en-CA" b="1" dirty="0">
                <a:solidFill>
                  <a:srgbClr val="FF0000"/>
                </a:solidFill>
              </a:endParaRPr>
            </a:p>
          </p:txBody>
        </p:sp>
      </p:grpSp>
      <p:grpSp>
        <p:nvGrpSpPr>
          <p:cNvPr id="24" name="Group 23"/>
          <p:cNvGrpSpPr/>
          <p:nvPr/>
        </p:nvGrpSpPr>
        <p:grpSpPr>
          <a:xfrm>
            <a:off x="4133961" y="1511900"/>
            <a:ext cx="2134707" cy="1825056"/>
            <a:chOff x="4133961" y="1511900"/>
            <a:chExt cx="2134707" cy="1825056"/>
          </a:xfrm>
        </p:grpSpPr>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56399" y="1511900"/>
              <a:ext cx="1312269" cy="1825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1" name="Straight Arrow Connector 10"/>
            <p:cNvCxnSpPr>
              <a:stCxn id="1026" idx="3"/>
              <a:endCxn id="1027" idx="1"/>
            </p:cNvCxnSpPr>
            <p:nvPr/>
          </p:nvCxnSpPr>
          <p:spPr>
            <a:xfrm>
              <a:off x="4133961" y="2412316"/>
              <a:ext cx="822438" cy="12112"/>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6992794" y="2026547"/>
            <a:ext cx="2151206" cy="2419567"/>
            <a:chOff x="6992794" y="2026547"/>
            <a:chExt cx="2151206" cy="2419567"/>
          </a:xfrm>
        </p:grpSpPr>
        <p:pic>
          <p:nvPicPr>
            <p:cNvPr id="102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66074" y="2026547"/>
              <a:ext cx="1477926" cy="1072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eform 16"/>
            <p:cNvSpPr/>
            <p:nvPr/>
          </p:nvSpPr>
          <p:spPr>
            <a:xfrm>
              <a:off x="6992794" y="3006114"/>
              <a:ext cx="720000" cy="1440000"/>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chemeClr val="tx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4" name="TextBox 13"/>
          <p:cNvSpPr txBox="1"/>
          <p:nvPr/>
        </p:nvSpPr>
        <p:spPr>
          <a:xfrm>
            <a:off x="2742599" y="5909877"/>
            <a:ext cx="5227970" cy="400110"/>
          </a:xfrm>
          <a:prstGeom prst="rect">
            <a:avLst/>
          </a:prstGeom>
          <a:noFill/>
        </p:spPr>
        <p:txBody>
          <a:bodyPr wrap="none" rtlCol="0">
            <a:spAutoFit/>
          </a:bodyPr>
          <a:lstStyle/>
          <a:p>
            <a:r>
              <a:rPr lang="en-US" sz="2000" b="1" dirty="0">
                <a:solidFill>
                  <a:schemeClr val="tx2">
                    <a:lumMod val="75000"/>
                  </a:schemeClr>
                </a:solidFill>
              </a:rPr>
              <a:t>CREATIVITY, INNOVATION, DISCOVERY, SUCCESS</a:t>
            </a:r>
            <a:endParaRPr lang="en-CA" sz="2000" b="1" dirty="0">
              <a:solidFill>
                <a:schemeClr val="tx2">
                  <a:lumMod val="75000"/>
                </a:schemeClr>
              </a:solidFill>
            </a:endParaRPr>
          </a:p>
        </p:txBody>
      </p:sp>
      <p:sp>
        <p:nvSpPr>
          <p:cNvPr id="16" name="TextBox 15"/>
          <p:cNvSpPr txBox="1"/>
          <p:nvPr/>
        </p:nvSpPr>
        <p:spPr>
          <a:xfrm>
            <a:off x="3294986" y="4425033"/>
            <a:ext cx="1095172" cy="400110"/>
          </a:xfrm>
          <a:prstGeom prst="rect">
            <a:avLst/>
          </a:prstGeom>
          <a:noFill/>
        </p:spPr>
        <p:txBody>
          <a:bodyPr wrap="none" rtlCol="0">
            <a:spAutoFit/>
          </a:bodyPr>
          <a:lstStyle/>
          <a:p>
            <a:r>
              <a:rPr lang="en-US" sz="2000" b="1" dirty="0"/>
              <a:t>Thinking</a:t>
            </a:r>
            <a:endParaRPr lang="en-CA" sz="2000" b="1" dirty="0"/>
          </a:p>
        </p:txBody>
      </p:sp>
      <p:grpSp>
        <p:nvGrpSpPr>
          <p:cNvPr id="30" name="Group 29"/>
          <p:cNvGrpSpPr/>
          <p:nvPr/>
        </p:nvGrpSpPr>
        <p:grpSpPr>
          <a:xfrm>
            <a:off x="4198764" y="4803877"/>
            <a:ext cx="2290985" cy="1086555"/>
            <a:chOff x="4198764" y="4803877"/>
            <a:chExt cx="2290985" cy="1086555"/>
          </a:xfrm>
        </p:grpSpPr>
        <p:sp>
          <p:nvSpPr>
            <p:cNvPr id="19" name="Freeform 18"/>
            <p:cNvSpPr/>
            <p:nvPr/>
          </p:nvSpPr>
          <p:spPr>
            <a:xfrm>
              <a:off x="5409749" y="4810432"/>
              <a:ext cx="1080000" cy="1080000"/>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Freeform 19"/>
            <p:cNvSpPr/>
            <p:nvPr/>
          </p:nvSpPr>
          <p:spPr>
            <a:xfrm flipH="1">
              <a:off x="4198764" y="4803877"/>
              <a:ext cx="1080000" cy="1080000"/>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chemeClr val="tx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5" name="Group 24"/>
          <p:cNvGrpSpPr/>
          <p:nvPr/>
        </p:nvGrpSpPr>
        <p:grpSpPr>
          <a:xfrm>
            <a:off x="6179884" y="3019638"/>
            <a:ext cx="1521419" cy="1826771"/>
            <a:chOff x="6179884" y="3019638"/>
            <a:chExt cx="1521419" cy="1826771"/>
          </a:xfrm>
        </p:grpSpPr>
        <p:sp>
          <p:nvSpPr>
            <p:cNvPr id="13" name="TextBox 12"/>
            <p:cNvSpPr txBox="1"/>
            <p:nvPr/>
          </p:nvSpPr>
          <p:spPr>
            <a:xfrm>
              <a:off x="6237441" y="4446299"/>
              <a:ext cx="1463862" cy="400110"/>
            </a:xfrm>
            <a:prstGeom prst="rect">
              <a:avLst/>
            </a:prstGeom>
            <a:noFill/>
          </p:spPr>
          <p:txBody>
            <a:bodyPr wrap="none" rtlCol="0">
              <a:spAutoFit/>
            </a:bodyPr>
            <a:lstStyle/>
            <a:p>
              <a:r>
                <a:rPr lang="en-US" sz="2000" b="1" dirty="0"/>
                <a:t>Memorizing</a:t>
              </a:r>
              <a:endParaRPr lang="en-CA" sz="2000" b="1" dirty="0"/>
            </a:p>
          </p:txBody>
        </p:sp>
        <p:sp>
          <p:nvSpPr>
            <p:cNvPr id="26" name="Freeform 25"/>
            <p:cNvSpPr/>
            <p:nvPr/>
          </p:nvSpPr>
          <p:spPr>
            <a:xfrm flipH="1">
              <a:off x="6179884" y="3019638"/>
              <a:ext cx="720000" cy="1440000"/>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chemeClr val="tx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2" name="Freeform 31"/>
          <p:cNvSpPr/>
          <p:nvPr/>
        </p:nvSpPr>
        <p:spPr>
          <a:xfrm flipH="1">
            <a:off x="2538640" y="3691509"/>
            <a:ext cx="915226" cy="733524"/>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64448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up)">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up)">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up)">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ipe(up)">
                                      <p:cBhvr>
                                        <p:cTn id="31" dur="500"/>
                                        <p:tgtEl>
                                          <p:spTgt spid="32"/>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wipe(up)">
                                      <p:cBhvr>
                                        <p:cTn id="36" dur="500"/>
                                        <p:tgtEl>
                                          <p:spTgt spid="30"/>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3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028" name="Picture 4" descr="The Sixth Sense ">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946" y="749044"/>
            <a:ext cx="3920854" cy="55336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189374" y="3579570"/>
            <a:ext cx="2394000" cy="400110"/>
          </a:xfrm>
          <a:prstGeom prst="rect">
            <a:avLst/>
          </a:prstGeom>
          <a:noFill/>
        </p:spPr>
        <p:txBody>
          <a:bodyPr wrap="square" rtlCol="0">
            <a:spAutoFit/>
          </a:bodyPr>
          <a:lstStyle/>
          <a:p>
            <a:r>
              <a:rPr lang="en-US" sz="2000" b="1" dirty="0">
                <a:solidFill>
                  <a:srgbClr val="FF0000"/>
                </a:solidFill>
              </a:rPr>
              <a:t>Interpretation: </a:t>
            </a:r>
            <a:endParaRPr lang="en-CA" sz="2000" b="1" dirty="0">
              <a:solidFill>
                <a:srgbClr val="FF0000"/>
              </a:solidFill>
            </a:endParaRPr>
          </a:p>
        </p:txBody>
      </p:sp>
      <p:sp>
        <p:nvSpPr>
          <p:cNvPr id="5" name="Rectangle 4"/>
          <p:cNvSpPr/>
          <p:nvPr/>
        </p:nvSpPr>
        <p:spPr>
          <a:xfrm>
            <a:off x="4212072" y="651510"/>
            <a:ext cx="2774736" cy="400110"/>
          </a:xfrm>
          <a:prstGeom prst="rect">
            <a:avLst/>
          </a:prstGeom>
        </p:spPr>
        <p:txBody>
          <a:bodyPr wrap="square">
            <a:spAutoFit/>
          </a:bodyPr>
          <a:lstStyle/>
          <a:p>
            <a:r>
              <a:rPr lang="en-US" sz="2000" b="1" dirty="0">
                <a:solidFill>
                  <a:srgbClr val="FF0000"/>
                </a:solidFill>
              </a:rPr>
              <a:t>Critical observation:</a:t>
            </a:r>
            <a:endParaRPr lang="en-CA" sz="2000" b="1" dirty="0">
              <a:solidFill>
                <a:srgbClr val="FF0000"/>
              </a:solidFill>
            </a:endParaRPr>
          </a:p>
        </p:txBody>
      </p:sp>
      <p:sp>
        <p:nvSpPr>
          <p:cNvPr id="6" name="Rectangle 5"/>
          <p:cNvSpPr/>
          <p:nvPr/>
        </p:nvSpPr>
        <p:spPr>
          <a:xfrm>
            <a:off x="4254226" y="977442"/>
            <a:ext cx="4795745" cy="338554"/>
          </a:xfrm>
          <a:prstGeom prst="rect">
            <a:avLst/>
          </a:prstGeom>
        </p:spPr>
        <p:txBody>
          <a:bodyPr wrap="square">
            <a:spAutoFit/>
          </a:bodyPr>
          <a:lstStyle/>
          <a:p>
            <a:pPr algn="ctr"/>
            <a:r>
              <a:rPr lang="en-CA" sz="1600" dirty="0"/>
              <a:t>Let you see new patterns where others see just data </a:t>
            </a:r>
          </a:p>
        </p:txBody>
      </p:sp>
      <p:sp>
        <p:nvSpPr>
          <p:cNvPr id="10" name="TextBox 9"/>
          <p:cNvSpPr txBox="1"/>
          <p:nvPr/>
        </p:nvSpPr>
        <p:spPr>
          <a:xfrm>
            <a:off x="193945" y="418304"/>
            <a:ext cx="3920855" cy="338554"/>
          </a:xfrm>
          <a:prstGeom prst="rect">
            <a:avLst/>
          </a:prstGeom>
          <a:solidFill>
            <a:schemeClr val="bg1">
              <a:lumMod val="65000"/>
            </a:schemeClr>
          </a:solidFill>
        </p:spPr>
        <p:txBody>
          <a:bodyPr wrap="square" rtlCol="0">
            <a:spAutoFit/>
          </a:bodyPr>
          <a:lstStyle/>
          <a:p>
            <a:pPr algn="ctr"/>
            <a:r>
              <a:rPr lang="en-US" sz="1600" dirty="0">
                <a:solidFill>
                  <a:schemeClr val="bg1"/>
                </a:solidFill>
              </a:rPr>
              <a:t>What is there in this movie for us to learn?</a:t>
            </a:r>
            <a:endParaRPr lang="en-CA" sz="1600" dirty="0">
              <a:solidFill>
                <a:schemeClr val="bg1"/>
              </a:solidFill>
            </a:endParaRPr>
          </a:p>
        </p:txBody>
      </p:sp>
      <p:sp>
        <p:nvSpPr>
          <p:cNvPr id="8" name="Rectangle 7"/>
          <p:cNvSpPr/>
          <p:nvPr/>
        </p:nvSpPr>
        <p:spPr>
          <a:xfrm>
            <a:off x="5353421" y="1508934"/>
            <a:ext cx="2612125" cy="338554"/>
          </a:xfrm>
          <a:prstGeom prst="rect">
            <a:avLst/>
          </a:prstGeom>
        </p:spPr>
        <p:txBody>
          <a:bodyPr wrap="none">
            <a:spAutoFit/>
          </a:bodyPr>
          <a:lstStyle/>
          <a:p>
            <a:pPr algn="ctr"/>
            <a:r>
              <a:rPr lang="en-CA" sz="1600" dirty="0"/>
              <a:t>This is key to new discoveries</a:t>
            </a:r>
          </a:p>
        </p:txBody>
      </p:sp>
      <p:sp>
        <p:nvSpPr>
          <p:cNvPr id="14" name="Rectangle 13"/>
          <p:cNvSpPr/>
          <p:nvPr/>
        </p:nvSpPr>
        <p:spPr>
          <a:xfrm>
            <a:off x="4844279" y="3908071"/>
            <a:ext cx="3839183" cy="338554"/>
          </a:xfrm>
          <a:prstGeom prst="rect">
            <a:avLst/>
          </a:prstGeom>
        </p:spPr>
        <p:txBody>
          <a:bodyPr wrap="square">
            <a:spAutoFit/>
          </a:bodyPr>
          <a:lstStyle/>
          <a:p>
            <a:pPr algn="ctr"/>
            <a:r>
              <a:rPr lang="en-CA" sz="1600" dirty="0"/>
              <a:t>All you know is your interpretation of reality</a:t>
            </a:r>
          </a:p>
        </p:txBody>
      </p:sp>
      <p:grpSp>
        <p:nvGrpSpPr>
          <p:cNvPr id="101" name="Group 100"/>
          <p:cNvGrpSpPr/>
          <p:nvPr/>
        </p:nvGrpSpPr>
        <p:grpSpPr>
          <a:xfrm>
            <a:off x="5714788" y="4868328"/>
            <a:ext cx="2122569" cy="579107"/>
            <a:chOff x="5714788" y="4868328"/>
            <a:chExt cx="2122569" cy="579107"/>
          </a:xfrm>
        </p:grpSpPr>
        <p:cxnSp>
          <p:nvCxnSpPr>
            <p:cNvPr id="17" name="Straight Arrow Connector 16"/>
            <p:cNvCxnSpPr/>
            <p:nvPr/>
          </p:nvCxnSpPr>
          <p:spPr>
            <a:xfrm>
              <a:off x="6766010" y="4868328"/>
              <a:ext cx="7589" cy="2724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5714788" y="5108881"/>
              <a:ext cx="2122569" cy="338554"/>
            </a:xfrm>
            <a:prstGeom prst="rect">
              <a:avLst/>
            </a:prstGeom>
          </p:spPr>
          <p:txBody>
            <a:bodyPr wrap="none">
              <a:spAutoFit/>
            </a:bodyPr>
            <a:lstStyle/>
            <a:p>
              <a:r>
                <a:rPr lang="en-CA" sz="1600" dirty="0"/>
                <a:t>Re-evolution of science</a:t>
              </a:r>
            </a:p>
          </p:txBody>
        </p:sp>
      </p:grpSp>
      <p:pic>
        <p:nvPicPr>
          <p:cNvPr id="19"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22006" y="2066486"/>
            <a:ext cx="1187388" cy="933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Arrow Connector 19"/>
          <p:cNvCxnSpPr/>
          <p:nvPr/>
        </p:nvCxnSpPr>
        <p:spPr>
          <a:xfrm>
            <a:off x="5509394" y="2533446"/>
            <a:ext cx="534718"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044112" y="2241058"/>
            <a:ext cx="2928026" cy="584775"/>
          </a:xfrm>
          <a:prstGeom prst="rect">
            <a:avLst/>
          </a:prstGeom>
        </p:spPr>
        <p:txBody>
          <a:bodyPr wrap="square">
            <a:spAutoFit/>
          </a:bodyPr>
          <a:lstStyle/>
          <a:p>
            <a:r>
              <a:rPr lang="en-CA" sz="1600" dirty="0"/>
              <a:t>Solve mystery about how corals colonized the Eastern Pacific</a:t>
            </a:r>
          </a:p>
        </p:txBody>
      </p:sp>
      <p:grpSp>
        <p:nvGrpSpPr>
          <p:cNvPr id="92" name="Group 91"/>
          <p:cNvGrpSpPr/>
          <p:nvPr/>
        </p:nvGrpSpPr>
        <p:grpSpPr>
          <a:xfrm>
            <a:off x="4326966" y="5684017"/>
            <a:ext cx="962941" cy="642946"/>
            <a:chOff x="5948004" y="5684017"/>
            <a:chExt cx="962941" cy="642946"/>
          </a:xfrm>
        </p:grpSpPr>
        <p:sp>
          <p:nvSpPr>
            <p:cNvPr id="74" name="Rectangle 73"/>
            <p:cNvSpPr/>
            <p:nvPr/>
          </p:nvSpPr>
          <p:spPr>
            <a:xfrm>
              <a:off x="5953318" y="5684017"/>
              <a:ext cx="540000" cy="540000"/>
            </a:xfrm>
            <a:prstGeom prst="rect">
              <a:avLst/>
            </a:prstGeom>
            <a:noFill/>
            <a:ln w="28575">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1" name="Straight Connector 80"/>
            <p:cNvCxnSpPr/>
            <p:nvPr/>
          </p:nvCxnSpPr>
          <p:spPr>
            <a:xfrm>
              <a:off x="6493318" y="6224017"/>
              <a:ext cx="417627" cy="102946"/>
            </a:xfrm>
            <a:prstGeom prst="line">
              <a:avLst/>
            </a:prstGeom>
            <a:ln w="28575">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6488004" y="5684017"/>
              <a:ext cx="417627" cy="102946"/>
            </a:xfrm>
            <a:prstGeom prst="line">
              <a:avLst/>
            </a:prstGeom>
            <a:ln w="28575">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5948004" y="6224017"/>
              <a:ext cx="417627" cy="102946"/>
            </a:xfrm>
            <a:prstGeom prst="line">
              <a:avLst/>
            </a:prstGeom>
            <a:ln w="28575">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5948004" y="5684017"/>
              <a:ext cx="417627" cy="102946"/>
            </a:xfrm>
            <a:prstGeom prst="line">
              <a:avLst/>
            </a:prstGeom>
            <a:ln w="28575">
              <a:solidFill>
                <a:srgbClr val="FF0000"/>
              </a:solidFill>
              <a:prstDash val="solid"/>
            </a:ln>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4744593" y="5786963"/>
            <a:ext cx="885204" cy="874108"/>
            <a:chOff x="4744593" y="5786963"/>
            <a:chExt cx="885204" cy="874108"/>
          </a:xfrm>
        </p:grpSpPr>
        <p:sp>
          <p:nvSpPr>
            <p:cNvPr id="59" name="Rectangle 58"/>
            <p:cNvSpPr/>
            <p:nvPr/>
          </p:nvSpPr>
          <p:spPr>
            <a:xfrm>
              <a:off x="5095516" y="6121071"/>
              <a:ext cx="189078" cy="205892"/>
            </a:xfrm>
            <a:prstGeom prst="rect">
              <a:avLst/>
            </a:prstGeom>
            <a:pattFill prst="ltUpDiag">
              <a:fgClr>
                <a:srgbClr val="FF0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Rectangle 56"/>
            <p:cNvSpPr/>
            <p:nvPr/>
          </p:nvSpPr>
          <p:spPr>
            <a:xfrm>
              <a:off x="4744593" y="5786963"/>
              <a:ext cx="540000" cy="540000"/>
            </a:xfrm>
            <a:prstGeom prst="rect">
              <a:avLst/>
            </a:prstGeom>
            <a:noFill/>
            <a:ln w="28575">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2" name="Rectangle 71"/>
            <p:cNvSpPr/>
            <p:nvPr/>
          </p:nvSpPr>
          <p:spPr>
            <a:xfrm>
              <a:off x="5089797" y="6121071"/>
              <a:ext cx="540000" cy="540000"/>
            </a:xfrm>
            <a:prstGeom prst="rect">
              <a:avLst/>
            </a:prstGeom>
            <a:noFill/>
            <a:ln w="28575">
              <a:solidFill>
                <a:srgbClr val="0070C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00" name="Group 99"/>
          <p:cNvGrpSpPr/>
          <p:nvPr/>
        </p:nvGrpSpPr>
        <p:grpSpPr>
          <a:xfrm>
            <a:off x="4652230" y="4179133"/>
            <a:ext cx="4227560" cy="760754"/>
            <a:chOff x="4652230" y="4179133"/>
            <a:chExt cx="4227560" cy="760754"/>
          </a:xfrm>
        </p:grpSpPr>
        <p:sp>
          <p:nvSpPr>
            <p:cNvPr id="15" name="Rectangle 14"/>
            <p:cNvSpPr/>
            <p:nvPr/>
          </p:nvSpPr>
          <p:spPr>
            <a:xfrm>
              <a:off x="4652230" y="4355112"/>
              <a:ext cx="4227560" cy="584775"/>
            </a:xfrm>
            <a:prstGeom prst="rect">
              <a:avLst/>
            </a:prstGeom>
          </p:spPr>
          <p:txBody>
            <a:bodyPr wrap="square">
              <a:spAutoFit/>
            </a:bodyPr>
            <a:lstStyle/>
            <a:p>
              <a:pPr algn="ctr"/>
              <a:r>
                <a:rPr lang="en-CA" sz="1600" dirty="0"/>
                <a:t>With the right elements, we can change the way we see things</a:t>
              </a:r>
            </a:p>
          </p:txBody>
        </p:sp>
        <p:cxnSp>
          <p:nvCxnSpPr>
            <p:cNvPr id="102" name="Straight Arrow Connector 101"/>
            <p:cNvCxnSpPr/>
            <p:nvPr/>
          </p:nvCxnSpPr>
          <p:spPr>
            <a:xfrm>
              <a:off x="6734716" y="4179133"/>
              <a:ext cx="7589" cy="2724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3" name="Straight Arrow Connector 102"/>
          <p:cNvCxnSpPr/>
          <p:nvPr/>
        </p:nvCxnSpPr>
        <p:spPr>
          <a:xfrm>
            <a:off x="6640905" y="1292143"/>
            <a:ext cx="7589" cy="2724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107" name="Group 106"/>
          <p:cNvGrpSpPr/>
          <p:nvPr/>
        </p:nvGrpSpPr>
        <p:grpSpPr>
          <a:xfrm>
            <a:off x="5781529" y="5878834"/>
            <a:ext cx="3134952" cy="338554"/>
            <a:chOff x="5781529" y="5878834"/>
            <a:chExt cx="3134952" cy="338554"/>
          </a:xfrm>
        </p:grpSpPr>
        <p:cxnSp>
          <p:nvCxnSpPr>
            <p:cNvPr id="104" name="Straight Arrow Connector 103"/>
            <p:cNvCxnSpPr/>
            <p:nvPr/>
          </p:nvCxnSpPr>
          <p:spPr>
            <a:xfrm>
              <a:off x="5781529" y="6040160"/>
              <a:ext cx="534718"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5" name="Rectangle 104"/>
            <p:cNvSpPr/>
            <p:nvPr/>
          </p:nvSpPr>
          <p:spPr>
            <a:xfrm>
              <a:off x="6262030" y="5878834"/>
              <a:ext cx="2654451" cy="338554"/>
            </a:xfrm>
            <a:prstGeom prst="rect">
              <a:avLst/>
            </a:prstGeom>
          </p:spPr>
          <p:txBody>
            <a:bodyPr wrap="square">
              <a:spAutoFit/>
            </a:bodyPr>
            <a:lstStyle/>
            <a:p>
              <a:r>
                <a:rPr lang="en-CA" sz="1600" dirty="0"/>
                <a:t>Change view on niche theory</a:t>
              </a:r>
            </a:p>
          </p:txBody>
        </p:sp>
      </p:grpSp>
      <p:grpSp>
        <p:nvGrpSpPr>
          <p:cNvPr id="93" name="Group 92"/>
          <p:cNvGrpSpPr/>
          <p:nvPr/>
        </p:nvGrpSpPr>
        <p:grpSpPr>
          <a:xfrm>
            <a:off x="5086412" y="6121448"/>
            <a:ext cx="822564" cy="642946"/>
            <a:chOff x="6704244" y="6121071"/>
            <a:chExt cx="822564" cy="642946"/>
          </a:xfrm>
        </p:grpSpPr>
        <p:sp>
          <p:nvSpPr>
            <p:cNvPr id="73" name="Rectangle 72"/>
            <p:cNvSpPr/>
            <p:nvPr/>
          </p:nvSpPr>
          <p:spPr>
            <a:xfrm>
              <a:off x="6986808" y="6224017"/>
              <a:ext cx="540000" cy="540000"/>
            </a:xfrm>
            <a:prstGeom prst="rect">
              <a:avLst/>
            </a:prstGeom>
            <a:noFill/>
            <a:ln w="28575">
              <a:solidFill>
                <a:srgbClr val="0070C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3" name="Straight Connector 22"/>
            <p:cNvCxnSpPr/>
            <p:nvPr/>
          </p:nvCxnSpPr>
          <p:spPr>
            <a:xfrm>
              <a:off x="7250217" y="6121071"/>
              <a:ext cx="276591" cy="102946"/>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6704244" y="6661071"/>
              <a:ext cx="276591" cy="102946"/>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704244" y="6121415"/>
              <a:ext cx="276591" cy="102946"/>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7231534" y="6652948"/>
              <a:ext cx="276591" cy="102946"/>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8213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00"/>
                                        </p:tgtEl>
                                        <p:attrNameLst>
                                          <p:attrName>style.visibility</p:attrName>
                                        </p:attrNameLst>
                                      </p:cBhvr>
                                      <p:to>
                                        <p:strVal val="visible"/>
                                      </p:to>
                                    </p:set>
                                    <p:animEffect transition="in" filter="wipe(up)">
                                      <p:cBhvr>
                                        <p:cTn id="21" dur="500"/>
                                        <p:tgtEl>
                                          <p:spTgt spid="10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01"/>
                                        </p:tgtEl>
                                        <p:attrNameLst>
                                          <p:attrName>style.visibility</p:attrName>
                                        </p:attrNameLst>
                                      </p:cBhvr>
                                      <p:to>
                                        <p:strVal val="visible"/>
                                      </p:to>
                                    </p:set>
                                    <p:animEffect transition="in" filter="wipe(up)">
                                      <p:cBhvr>
                                        <p:cTn id="26" dur="500"/>
                                        <p:tgtEl>
                                          <p:spTgt spid="101"/>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wipe(right)">
                                      <p:cBhvr>
                                        <p:cTn id="35" dur="500"/>
                                        <p:tgtEl>
                                          <p:spTgt spid="9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93"/>
                                        </p:tgtEl>
                                        <p:attrNameLst>
                                          <p:attrName>style.visibility</p:attrName>
                                        </p:attrNameLst>
                                      </p:cBhvr>
                                      <p:to>
                                        <p:strVal val="visible"/>
                                      </p:to>
                                    </p:set>
                                    <p:animEffect transition="in" filter="wipe(left)">
                                      <p:cBhvr>
                                        <p:cTn id="40" dur="500"/>
                                        <p:tgtEl>
                                          <p:spTgt spid="9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07"/>
                                        </p:tgtEl>
                                        <p:attrNameLst>
                                          <p:attrName>style.visibility</p:attrName>
                                        </p:attrNameLst>
                                      </p:cBhvr>
                                      <p:to>
                                        <p:strVal val="visible"/>
                                      </p:to>
                                    </p:set>
                                    <p:animEffect transition="in" filter="wipe(left)">
                                      <p:cBhvr>
                                        <p:cTn id="45" dur="500"/>
                                        <p:tgtEl>
                                          <p:spTgt spid="107"/>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6"/>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22" presetClass="entr" presetSubtype="1" fill="hold" nodeType="clickEffect">
                                  <p:stCondLst>
                                    <p:cond delay="0"/>
                                  </p:stCondLst>
                                  <p:childTnLst>
                                    <p:set>
                                      <p:cBhvr>
                                        <p:cTn id="53" dur="1" fill="hold">
                                          <p:stCondLst>
                                            <p:cond delay="0"/>
                                          </p:stCondLst>
                                        </p:cTn>
                                        <p:tgtEl>
                                          <p:spTgt spid="103"/>
                                        </p:tgtEl>
                                        <p:attrNameLst>
                                          <p:attrName>style.visibility</p:attrName>
                                        </p:attrNameLst>
                                      </p:cBhvr>
                                      <p:to>
                                        <p:strVal val="visible"/>
                                      </p:to>
                                    </p:set>
                                    <p:animEffect transition="in" filter="wipe(up)">
                                      <p:cBhvr>
                                        <p:cTn id="54" dur="500"/>
                                        <p:tgtEl>
                                          <p:spTgt spid="103"/>
                                        </p:tgtEl>
                                      </p:cBhvr>
                                    </p:animEffect>
                                  </p:childTnLst>
                                </p:cTn>
                              </p:par>
                              <p:par>
                                <p:cTn id="55" presetID="22" presetClass="entr" presetSubtype="1" fill="hold" grpId="0" nodeType="with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wipe(up)">
                                      <p:cBhvr>
                                        <p:cTn id="57" dur="500"/>
                                        <p:tgtEl>
                                          <p:spTgt spid="8"/>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wipe(left)">
                                      <p:cBhvr>
                                        <p:cTn id="66" dur="500"/>
                                        <p:tgtEl>
                                          <p:spTgt spid="20"/>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wipe(left)">
                                      <p:cBhvr>
                                        <p:cTn id="6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0" grpId="0" animBg="1"/>
      <p:bldP spid="8" grpId="0"/>
      <p:bldP spid="14" grpId="0"/>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loud Callout 19"/>
          <p:cNvSpPr/>
          <p:nvPr/>
        </p:nvSpPr>
        <p:spPr>
          <a:xfrm>
            <a:off x="2423547" y="2555604"/>
            <a:ext cx="2401438" cy="542092"/>
          </a:xfrm>
          <a:prstGeom prst="cloudCallout">
            <a:avLst>
              <a:gd name="adj1" fmla="val -51826"/>
              <a:gd name="adj2" fmla="val 1154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Who wants it?</a:t>
            </a:r>
            <a:endParaRPr lang="en-CA" dirty="0"/>
          </a:p>
        </p:txBody>
      </p:sp>
      <p:sp>
        <p:nvSpPr>
          <p:cNvPr id="4" name="TextBox 3"/>
          <p:cNvSpPr txBox="1"/>
          <p:nvPr/>
        </p:nvSpPr>
        <p:spPr>
          <a:xfrm>
            <a:off x="130426" y="405251"/>
            <a:ext cx="1718355" cy="1630800"/>
          </a:xfrm>
          <a:prstGeom prst="rect">
            <a:avLst/>
          </a:prstGeom>
          <a:solidFill>
            <a:schemeClr val="accent2">
              <a:lumMod val="20000"/>
              <a:lumOff val="80000"/>
            </a:schemeClr>
          </a:solidFill>
        </p:spPr>
        <p:txBody>
          <a:bodyPr wrap="square" rtlCol="0" anchor="ctr">
            <a:spAutoFit/>
          </a:bodyPr>
          <a:lstStyle/>
          <a:p>
            <a:pPr algn="ctr"/>
            <a:r>
              <a:rPr lang="en-US" b="1" i="1" dirty="0">
                <a:effectLst>
                  <a:outerShdw blurRad="38100" dist="38100" dir="2700000" algn="tl">
                    <a:srgbClr val="000000">
                      <a:alpha val="43137"/>
                    </a:srgbClr>
                  </a:outerShdw>
                </a:effectLst>
              </a:rPr>
              <a:t>Freedom for competition is the key to the American dream</a:t>
            </a:r>
            <a:endParaRPr lang="en-CA" b="1" i="1" dirty="0">
              <a:solidFill>
                <a:srgbClr val="FFFF00"/>
              </a:solidFill>
              <a:effectLst>
                <a:outerShdw blurRad="38100" dist="38100" dir="2700000" algn="tl">
                  <a:srgbClr val="000000">
                    <a:alpha val="43137"/>
                  </a:srgbClr>
                </a:outerShdw>
              </a:effectLst>
            </a:endParaRPr>
          </a:p>
        </p:txBody>
      </p:sp>
      <p:sp>
        <p:nvSpPr>
          <p:cNvPr id="7" name="TextBox 6"/>
          <p:cNvSpPr txBox="1"/>
          <p:nvPr/>
        </p:nvSpPr>
        <p:spPr>
          <a:xfrm>
            <a:off x="106615" y="2784288"/>
            <a:ext cx="2239459" cy="1754326"/>
          </a:xfrm>
          <a:prstGeom prst="rect">
            <a:avLst/>
          </a:prstGeom>
          <a:noFill/>
        </p:spPr>
        <p:txBody>
          <a:bodyPr wrap="none" rtlCol="0">
            <a:spAutoFit/>
          </a:bodyPr>
          <a:lstStyle/>
          <a:p>
            <a:r>
              <a:rPr lang="en-US" dirty="0"/>
              <a:t>The American Dream:</a:t>
            </a:r>
          </a:p>
          <a:p>
            <a:r>
              <a:rPr lang="en-US" dirty="0"/>
              <a:t>	Large house</a:t>
            </a:r>
          </a:p>
          <a:p>
            <a:r>
              <a:rPr lang="en-US" dirty="0"/>
              <a:t>	Nice car</a:t>
            </a:r>
          </a:p>
          <a:p>
            <a:r>
              <a:rPr lang="en-US" dirty="0"/>
              <a:t>	Pretty wife</a:t>
            </a:r>
          </a:p>
          <a:p>
            <a:r>
              <a:rPr lang="en-US" dirty="0"/>
              <a:t>	…</a:t>
            </a:r>
          </a:p>
          <a:p>
            <a:r>
              <a:rPr lang="en-US" dirty="0"/>
              <a:t>	…</a:t>
            </a:r>
            <a:endParaRPr lang="en-CA" dirty="0"/>
          </a:p>
        </p:txBody>
      </p:sp>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4971" y="403555"/>
            <a:ext cx="1799296" cy="163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2" name="Group 21"/>
          <p:cNvGrpSpPr/>
          <p:nvPr/>
        </p:nvGrpSpPr>
        <p:grpSpPr>
          <a:xfrm>
            <a:off x="2346074" y="3476785"/>
            <a:ext cx="1722513" cy="369332"/>
            <a:chOff x="2346074" y="3476785"/>
            <a:chExt cx="1722513" cy="369332"/>
          </a:xfrm>
        </p:grpSpPr>
        <p:cxnSp>
          <p:nvCxnSpPr>
            <p:cNvPr id="9" name="Straight Arrow Connector 8"/>
            <p:cNvCxnSpPr>
              <a:stCxn id="7" idx="3"/>
            </p:cNvCxnSpPr>
            <p:nvPr/>
          </p:nvCxnSpPr>
          <p:spPr>
            <a:xfrm>
              <a:off x="2346074" y="3661451"/>
              <a:ext cx="613555" cy="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59629" y="3476785"/>
              <a:ext cx="1108958" cy="369332"/>
            </a:xfrm>
            <a:prstGeom prst="rect">
              <a:avLst/>
            </a:prstGeom>
            <a:noFill/>
          </p:spPr>
          <p:txBody>
            <a:bodyPr wrap="none" rtlCol="0">
              <a:spAutoFit/>
            </a:bodyPr>
            <a:lstStyle/>
            <a:p>
              <a:r>
                <a:rPr lang="en-US" b="1" dirty="0">
                  <a:solidFill>
                    <a:srgbClr val="0070C0"/>
                  </a:solidFill>
                  <a:effectLst>
                    <a:outerShdw blurRad="38100" dist="38100" dir="2700000" algn="tl">
                      <a:srgbClr val="000000">
                        <a:alpha val="43137"/>
                      </a:srgbClr>
                    </a:outerShdw>
                  </a:effectLst>
                </a:rPr>
                <a:t>WINNERS</a:t>
              </a:r>
              <a:endParaRPr lang="en-CA" b="1" dirty="0">
                <a:solidFill>
                  <a:srgbClr val="0070C0"/>
                </a:solidFill>
                <a:effectLst>
                  <a:outerShdw blurRad="38100" dist="38100" dir="2700000" algn="tl">
                    <a:srgbClr val="000000">
                      <a:alpha val="43137"/>
                    </a:srgbClr>
                  </a:outerShdw>
                </a:effectLst>
              </a:endParaRPr>
            </a:p>
          </p:txBody>
        </p:sp>
      </p:grpSp>
      <p:grpSp>
        <p:nvGrpSpPr>
          <p:cNvPr id="25" name="Group 24"/>
          <p:cNvGrpSpPr/>
          <p:nvPr/>
        </p:nvGrpSpPr>
        <p:grpSpPr>
          <a:xfrm>
            <a:off x="2346074" y="4172992"/>
            <a:ext cx="1495539" cy="369332"/>
            <a:chOff x="2346074" y="4172992"/>
            <a:chExt cx="1495539" cy="369332"/>
          </a:xfrm>
        </p:grpSpPr>
        <p:cxnSp>
          <p:nvCxnSpPr>
            <p:cNvPr id="14" name="Straight Arrow Connector 13"/>
            <p:cNvCxnSpPr/>
            <p:nvPr/>
          </p:nvCxnSpPr>
          <p:spPr>
            <a:xfrm>
              <a:off x="2346074" y="4339539"/>
              <a:ext cx="613555" cy="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949894" y="4172992"/>
              <a:ext cx="891719" cy="369332"/>
            </a:xfrm>
            <a:prstGeom prst="rect">
              <a:avLst/>
            </a:prstGeom>
            <a:noFill/>
          </p:spPr>
          <p:txBody>
            <a:bodyPr wrap="none" rtlCol="0">
              <a:spAutoFit/>
            </a:bodyPr>
            <a:lstStyle/>
            <a:p>
              <a:r>
                <a:rPr lang="en-US" b="1" dirty="0">
                  <a:solidFill>
                    <a:srgbClr val="0070C0"/>
                  </a:solidFill>
                  <a:effectLst>
                    <a:outerShdw blurRad="38100" dist="38100" dir="2700000" algn="tl">
                      <a:srgbClr val="000000">
                        <a:alpha val="43137"/>
                      </a:srgbClr>
                    </a:outerShdw>
                  </a:effectLst>
                </a:rPr>
                <a:t>LOSERS</a:t>
              </a:r>
              <a:endParaRPr lang="en-CA" b="1" dirty="0">
                <a:solidFill>
                  <a:srgbClr val="0070C0"/>
                </a:solidFill>
                <a:effectLst>
                  <a:outerShdw blurRad="38100" dist="38100" dir="2700000" algn="tl">
                    <a:srgbClr val="000000">
                      <a:alpha val="43137"/>
                    </a:srgbClr>
                  </a:outerShdw>
                </a:effectLst>
              </a:endParaRPr>
            </a:p>
          </p:txBody>
        </p:sp>
      </p:grpSp>
      <p:sp>
        <p:nvSpPr>
          <p:cNvPr id="16" name="TextBox 15"/>
          <p:cNvSpPr txBox="1"/>
          <p:nvPr/>
        </p:nvSpPr>
        <p:spPr>
          <a:xfrm>
            <a:off x="2296172" y="4492060"/>
            <a:ext cx="5525365" cy="461665"/>
          </a:xfrm>
          <a:prstGeom prst="rect">
            <a:avLst/>
          </a:prstGeom>
          <a:noFill/>
        </p:spPr>
        <p:txBody>
          <a:bodyPr wrap="square" rtlCol="0">
            <a:spAutoFit/>
          </a:bodyPr>
          <a:lstStyle/>
          <a:p>
            <a:r>
              <a:rPr lang="en-US" sz="1200" dirty="0"/>
              <a:t>In the USA, 1% of the population has the same wealth as the remaining 99%</a:t>
            </a:r>
          </a:p>
          <a:p>
            <a:r>
              <a:rPr lang="en-US" sz="1200" dirty="0"/>
              <a:t>Six people in the Walton Family have as much money as 90 million Americans</a:t>
            </a:r>
            <a:endParaRPr lang="en-CA" sz="1200" dirty="0"/>
          </a:p>
        </p:txBody>
      </p:sp>
      <p:grpSp>
        <p:nvGrpSpPr>
          <p:cNvPr id="23" name="Group 22"/>
          <p:cNvGrpSpPr/>
          <p:nvPr/>
        </p:nvGrpSpPr>
        <p:grpSpPr>
          <a:xfrm>
            <a:off x="4068587" y="2826650"/>
            <a:ext cx="4926556" cy="1282887"/>
            <a:chOff x="4068587" y="2826650"/>
            <a:chExt cx="4926556" cy="1282887"/>
          </a:xfrm>
        </p:grpSpPr>
        <p:sp>
          <p:nvSpPr>
            <p:cNvPr id="10" name="Rectangle 9"/>
            <p:cNvSpPr/>
            <p:nvPr/>
          </p:nvSpPr>
          <p:spPr>
            <a:xfrm>
              <a:off x="5787178" y="2826650"/>
              <a:ext cx="2225994" cy="369332"/>
            </a:xfrm>
            <a:prstGeom prst="rect">
              <a:avLst/>
            </a:prstGeom>
          </p:spPr>
          <p:txBody>
            <a:bodyPr wrap="none">
              <a:spAutoFit/>
            </a:bodyPr>
            <a:lstStyle/>
            <a:p>
              <a:r>
                <a:rPr lang="en-CA" dirty="0"/>
                <a:t>Behavioral economics</a:t>
              </a:r>
            </a:p>
          </p:txBody>
        </p:sp>
        <p:sp>
          <p:nvSpPr>
            <p:cNvPr id="11" name="Rectangle 10"/>
            <p:cNvSpPr/>
            <p:nvPr/>
          </p:nvSpPr>
          <p:spPr>
            <a:xfrm>
              <a:off x="5754797" y="3278540"/>
              <a:ext cx="3240346" cy="830997"/>
            </a:xfrm>
            <a:prstGeom prst="rect">
              <a:avLst/>
            </a:prstGeom>
          </p:spPr>
          <p:txBody>
            <a:bodyPr wrap="square">
              <a:spAutoFit/>
            </a:bodyPr>
            <a:lstStyle/>
            <a:p>
              <a:r>
                <a:rPr lang="en-CA" sz="1200" b="1" dirty="0"/>
                <a:t>Psychological projection</a:t>
              </a:r>
              <a:r>
                <a:rPr lang="en-CA" sz="1200" dirty="0"/>
                <a:t>, Sigmund Freud</a:t>
              </a:r>
            </a:p>
            <a:p>
              <a:r>
                <a:rPr lang="en-CA" sz="1200" b="1" dirty="0"/>
                <a:t>Optimism bias</a:t>
              </a:r>
              <a:r>
                <a:rPr lang="en-CA" sz="1200" dirty="0"/>
                <a:t>: “the demonstrated systematic tendency for people to be overly optimistic about the outcome of planned actions”</a:t>
              </a:r>
            </a:p>
          </p:txBody>
        </p:sp>
        <p:cxnSp>
          <p:nvCxnSpPr>
            <p:cNvPr id="19" name="Straight Arrow Connector 18"/>
            <p:cNvCxnSpPr/>
            <p:nvPr/>
          </p:nvCxnSpPr>
          <p:spPr>
            <a:xfrm>
              <a:off x="4068587" y="3676333"/>
              <a:ext cx="1686211" cy="14146"/>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4500160" y="3328267"/>
              <a:ext cx="805029" cy="369332"/>
            </a:xfrm>
            <a:prstGeom prst="rect">
              <a:avLst/>
            </a:prstGeom>
            <a:noFill/>
          </p:spPr>
          <p:txBody>
            <a:bodyPr wrap="none" rtlCol="0">
              <a:spAutoFit/>
            </a:bodyPr>
            <a:lstStyle/>
            <a:p>
              <a:r>
                <a:rPr lang="en-US" dirty="0"/>
                <a:t>Charm</a:t>
              </a:r>
              <a:endParaRPr lang="en-CA" dirty="0"/>
            </a:p>
          </p:txBody>
        </p:sp>
      </p:grpSp>
      <p:sp>
        <p:nvSpPr>
          <p:cNvPr id="24" name="Cloud Callout 23"/>
          <p:cNvSpPr/>
          <p:nvPr/>
        </p:nvSpPr>
        <p:spPr>
          <a:xfrm>
            <a:off x="24024" y="4815226"/>
            <a:ext cx="2399523" cy="1154103"/>
          </a:xfrm>
          <a:prstGeom prst="cloudCallout">
            <a:avLst>
              <a:gd name="adj1" fmla="val 21301"/>
              <a:gd name="adj2" fmla="val -12082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Realistically, how many can get it?</a:t>
            </a:r>
            <a:endParaRPr lang="en-CA" dirty="0"/>
          </a:p>
        </p:txBody>
      </p:sp>
      <p:sp>
        <p:nvSpPr>
          <p:cNvPr id="5" name="TextBox 4"/>
          <p:cNvSpPr txBox="1"/>
          <p:nvPr/>
        </p:nvSpPr>
        <p:spPr>
          <a:xfrm>
            <a:off x="130426" y="95697"/>
            <a:ext cx="3493840" cy="369332"/>
          </a:xfrm>
          <a:prstGeom prst="rect">
            <a:avLst/>
          </a:prstGeom>
          <a:solidFill>
            <a:schemeClr val="bg2">
              <a:lumMod val="90000"/>
            </a:schemeClr>
          </a:solidFill>
        </p:spPr>
        <p:txBody>
          <a:bodyPr wrap="square" rtlCol="0">
            <a:spAutoFit/>
          </a:bodyPr>
          <a:lstStyle/>
          <a:p>
            <a:pPr algn="ctr"/>
            <a:r>
              <a:rPr lang="en-US" b="1" dirty="0">
                <a:effectLst>
                  <a:outerShdw blurRad="38100" dist="38100" dir="2700000" algn="tl">
                    <a:srgbClr val="000000">
                      <a:alpha val="43137"/>
                    </a:srgbClr>
                  </a:outerShdw>
                </a:effectLst>
              </a:rPr>
              <a:t>The effect of thinking</a:t>
            </a:r>
            <a:endParaRPr lang="en-CA" b="1" dirty="0">
              <a:effectLst>
                <a:outerShdw blurRad="38100" dist="38100" dir="2700000" algn="tl">
                  <a:srgbClr val="000000">
                    <a:alpha val="43137"/>
                  </a:srgbClr>
                </a:outerShdw>
              </a:effectLst>
            </a:endParaRPr>
          </a:p>
        </p:txBody>
      </p:sp>
      <p:grpSp>
        <p:nvGrpSpPr>
          <p:cNvPr id="26" name="Group 25"/>
          <p:cNvGrpSpPr/>
          <p:nvPr/>
        </p:nvGrpSpPr>
        <p:grpSpPr>
          <a:xfrm>
            <a:off x="3624268" y="108977"/>
            <a:ext cx="5451910" cy="6427238"/>
            <a:chOff x="3624268" y="108977"/>
            <a:chExt cx="5451910" cy="6427238"/>
          </a:xfrm>
        </p:grpSpPr>
        <p:sp>
          <p:nvSpPr>
            <p:cNvPr id="6" name="TextBox 5"/>
            <p:cNvSpPr txBox="1"/>
            <p:nvPr/>
          </p:nvSpPr>
          <p:spPr>
            <a:xfrm>
              <a:off x="6669174" y="6166883"/>
              <a:ext cx="2004075" cy="369332"/>
            </a:xfrm>
            <a:prstGeom prst="rect">
              <a:avLst/>
            </a:prstGeom>
            <a:noFill/>
          </p:spPr>
          <p:txBody>
            <a:bodyPr wrap="none" rtlCol="0">
              <a:spAutoFit/>
            </a:bodyPr>
            <a:lstStyle/>
            <a:p>
              <a:r>
                <a:rPr lang="en-US" dirty="0"/>
                <a:t>CRITICAL THINKING</a:t>
              </a:r>
              <a:endParaRPr lang="en-CA" dirty="0"/>
            </a:p>
          </p:txBody>
        </p:sp>
        <p:sp>
          <p:nvSpPr>
            <p:cNvPr id="21" name="Freeform 20"/>
            <p:cNvSpPr/>
            <p:nvPr/>
          </p:nvSpPr>
          <p:spPr>
            <a:xfrm>
              <a:off x="3624268" y="280362"/>
              <a:ext cx="5302466" cy="5886521"/>
            </a:xfrm>
            <a:custGeom>
              <a:avLst/>
              <a:gdLst>
                <a:gd name="connsiteX0" fmla="*/ 0 w 5368102"/>
                <a:gd name="connsiteY0" fmla="*/ 0 h 4242391"/>
                <a:gd name="connsiteX1" fmla="*/ 5092995 w 5368102"/>
                <a:gd name="connsiteY1" fmla="*/ 754912 h 4242391"/>
                <a:gd name="connsiteX2" fmla="*/ 4231758 w 5368102"/>
                <a:gd name="connsiteY2" fmla="*/ 4242391 h 4242391"/>
                <a:gd name="connsiteX0" fmla="*/ 0 w 4948821"/>
                <a:gd name="connsiteY0" fmla="*/ 0 h 4242391"/>
                <a:gd name="connsiteX1" fmla="*/ 4518837 w 4948821"/>
                <a:gd name="connsiteY1" fmla="*/ 616689 h 4242391"/>
                <a:gd name="connsiteX2" fmla="*/ 4231758 w 4948821"/>
                <a:gd name="connsiteY2" fmla="*/ 4242391 h 4242391"/>
                <a:gd name="connsiteX0" fmla="*/ 0 w 5098470"/>
                <a:gd name="connsiteY0" fmla="*/ 0 h 4242391"/>
                <a:gd name="connsiteX1" fmla="*/ 4518837 w 5098470"/>
                <a:gd name="connsiteY1" fmla="*/ 616689 h 4242391"/>
                <a:gd name="connsiteX2" fmla="*/ 5007936 w 5098470"/>
                <a:gd name="connsiteY2" fmla="*/ 2860158 h 4242391"/>
                <a:gd name="connsiteX3" fmla="*/ 4231758 w 5098470"/>
                <a:gd name="connsiteY3" fmla="*/ 4242391 h 4242391"/>
                <a:gd name="connsiteX0" fmla="*/ 0 w 5152175"/>
                <a:gd name="connsiteY0" fmla="*/ 0 h 4242391"/>
                <a:gd name="connsiteX1" fmla="*/ 4518837 w 5152175"/>
                <a:gd name="connsiteY1" fmla="*/ 616689 h 4242391"/>
                <a:gd name="connsiteX2" fmla="*/ 5007936 w 5152175"/>
                <a:gd name="connsiteY2" fmla="*/ 2860158 h 4242391"/>
                <a:gd name="connsiteX3" fmla="*/ 4231758 w 5152175"/>
                <a:gd name="connsiteY3" fmla="*/ 4242391 h 4242391"/>
                <a:gd name="connsiteX0" fmla="*/ 0 w 5152175"/>
                <a:gd name="connsiteY0" fmla="*/ 0 h 4242391"/>
                <a:gd name="connsiteX1" fmla="*/ 4518837 w 5152175"/>
                <a:gd name="connsiteY1" fmla="*/ 616689 h 4242391"/>
                <a:gd name="connsiteX2" fmla="*/ 5007936 w 5152175"/>
                <a:gd name="connsiteY2" fmla="*/ 2860158 h 4242391"/>
                <a:gd name="connsiteX3" fmla="*/ 4231758 w 5152175"/>
                <a:gd name="connsiteY3" fmla="*/ 4242391 h 4242391"/>
              </a:gdLst>
              <a:ahLst/>
              <a:cxnLst>
                <a:cxn ang="0">
                  <a:pos x="connsiteX0" y="connsiteY0"/>
                </a:cxn>
                <a:cxn ang="0">
                  <a:pos x="connsiteX1" y="connsiteY1"/>
                </a:cxn>
                <a:cxn ang="0">
                  <a:pos x="connsiteX2" y="connsiteY2"/>
                </a:cxn>
                <a:cxn ang="0">
                  <a:pos x="connsiteX3" y="connsiteY3"/>
                </a:cxn>
              </a:cxnLst>
              <a:rect l="l" t="t" r="r" b="b"/>
              <a:pathLst>
                <a:path w="5152175" h="4242391">
                  <a:moveTo>
                    <a:pt x="0" y="0"/>
                  </a:moveTo>
                  <a:cubicBezTo>
                    <a:pt x="2193851" y="23923"/>
                    <a:pt x="3684181" y="139996"/>
                    <a:pt x="4518837" y="616689"/>
                  </a:cubicBezTo>
                  <a:cubicBezTo>
                    <a:pt x="5353493" y="1093382"/>
                    <a:pt x="5183374" y="2277139"/>
                    <a:pt x="5007936" y="2860158"/>
                  </a:cubicBezTo>
                  <a:cubicBezTo>
                    <a:pt x="4779337" y="3464442"/>
                    <a:pt x="4330995" y="3996070"/>
                    <a:pt x="4231758" y="4242391"/>
                  </a:cubicBezTo>
                </a:path>
              </a:pathLst>
            </a:custGeom>
            <a:noFill/>
            <a:ln w="7620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TextBox 28"/>
            <p:cNvSpPr txBox="1"/>
            <p:nvPr/>
          </p:nvSpPr>
          <p:spPr>
            <a:xfrm>
              <a:off x="6645162" y="108977"/>
              <a:ext cx="1718355" cy="1200329"/>
            </a:xfrm>
            <a:prstGeom prst="rect">
              <a:avLst/>
            </a:prstGeom>
            <a:solidFill>
              <a:schemeClr val="accent2">
                <a:lumMod val="20000"/>
                <a:lumOff val="80000"/>
              </a:schemeClr>
            </a:solidFill>
          </p:spPr>
          <p:txBody>
            <a:bodyPr wrap="square" rtlCol="0" anchor="ctr">
              <a:spAutoFit/>
            </a:bodyPr>
            <a:lstStyle/>
            <a:p>
              <a:pPr algn="ctr"/>
              <a:r>
                <a:rPr lang="en-US" b="1" i="1" dirty="0">
                  <a:effectLst>
                    <a:outerShdw blurRad="38100" dist="38100" dir="2700000" algn="tl">
                      <a:srgbClr val="000000">
                        <a:alpha val="43137"/>
                      </a:srgbClr>
                    </a:outerShdw>
                  </a:effectLst>
                </a:rPr>
                <a:t>There needs to be some degree of government oversight</a:t>
              </a:r>
              <a:endParaRPr lang="en-CA" b="1" i="1" dirty="0">
                <a:solidFill>
                  <a:srgbClr val="FFFF00"/>
                </a:solidFill>
                <a:effectLst>
                  <a:outerShdw blurRad="38100" dist="38100" dir="2700000" algn="tl">
                    <a:srgbClr val="000000">
                      <a:alpha val="43137"/>
                    </a:srgbClr>
                  </a:outerShdw>
                </a:effectLst>
              </a:endParaRPr>
            </a:p>
          </p:txBody>
        </p:sp>
        <p:sp>
          <p:nvSpPr>
            <p:cNvPr id="30" name="TextBox 29"/>
            <p:cNvSpPr txBox="1"/>
            <p:nvPr/>
          </p:nvSpPr>
          <p:spPr>
            <a:xfrm>
              <a:off x="7357823" y="4975250"/>
              <a:ext cx="1718355" cy="646331"/>
            </a:xfrm>
            <a:prstGeom prst="rect">
              <a:avLst/>
            </a:prstGeom>
            <a:solidFill>
              <a:schemeClr val="accent2">
                <a:lumMod val="20000"/>
                <a:lumOff val="80000"/>
              </a:schemeClr>
            </a:solidFill>
          </p:spPr>
          <p:txBody>
            <a:bodyPr wrap="square" rtlCol="0" anchor="ctr">
              <a:spAutoFit/>
            </a:bodyPr>
            <a:lstStyle/>
            <a:p>
              <a:pPr algn="ctr"/>
              <a:r>
                <a:rPr lang="en-US" b="1" i="1" dirty="0">
                  <a:effectLst>
                    <a:outerShdw blurRad="38100" dist="38100" dir="2700000" algn="tl">
                      <a:srgbClr val="000000">
                        <a:alpha val="43137"/>
                      </a:srgbClr>
                    </a:outerShdw>
                  </a:effectLst>
                </a:rPr>
                <a:t>The winners will take it all</a:t>
              </a:r>
              <a:endParaRPr lang="en-CA" b="1" i="1" dirty="0">
                <a:solidFill>
                  <a:srgbClr val="FFFF00"/>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221078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down)">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left)">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wipe(up)">
                                      <p:cBhvr>
                                        <p:cTn id="4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4" grpId="0" animBg="1"/>
      <p:bldP spid="7" grpId="0"/>
      <p:bldP spid="16" grpId="0"/>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Arrow Connector 9"/>
          <p:cNvCxnSpPr/>
          <p:nvPr/>
        </p:nvCxnSpPr>
        <p:spPr>
          <a:xfrm>
            <a:off x="3668232" y="2994467"/>
            <a:ext cx="2229603" cy="0"/>
          </a:xfrm>
          <a:prstGeom prst="straightConnector1">
            <a:avLst/>
          </a:prstGeom>
          <a:ln w="762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 name="Oval 3"/>
          <p:cNvSpPr/>
          <p:nvPr/>
        </p:nvSpPr>
        <p:spPr>
          <a:xfrm>
            <a:off x="457199" y="2361831"/>
            <a:ext cx="3211033" cy="12652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Rectangle 4"/>
          <p:cNvSpPr/>
          <p:nvPr/>
        </p:nvSpPr>
        <p:spPr>
          <a:xfrm>
            <a:off x="1072960" y="2809802"/>
            <a:ext cx="2034981" cy="369332"/>
          </a:xfrm>
          <a:prstGeom prst="rect">
            <a:avLst/>
          </a:prstGeom>
        </p:spPr>
        <p:txBody>
          <a:bodyPr wrap="none">
            <a:spAutoFit/>
          </a:bodyPr>
          <a:lstStyle/>
          <a:p>
            <a:r>
              <a:rPr lang="en-US" b="1" dirty="0">
                <a:solidFill>
                  <a:schemeClr val="accent4">
                    <a:lumMod val="20000"/>
                    <a:lumOff val="80000"/>
                  </a:schemeClr>
                </a:solidFill>
              </a:rPr>
              <a:t>Critical observation</a:t>
            </a:r>
            <a:endParaRPr lang="en-CA" dirty="0">
              <a:solidFill>
                <a:schemeClr val="accent4">
                  <a:lumMod val="20000"/>
                  <a:lumOff val="80000"/>
                </a:schemeClr>
              </a:solidFill>
            </a:endParaRPr>
          </a:p>
        </p:txBody>
      </p:sp>
      <p:sp>
        <p:nvSpPr>
          <p:cNvPr id="6" name="Oval 5"/>
          <p:cNvSpPr/>
          <p:nvPr/>
        </p:nvSpPr>
        <p:spPr>
          <a:xfrm>
            <a:off x="5922330" y="2361830"/>
            <a:ext cx="2640418" cy="12652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TextBox 6"/>
          <p:cNvSpPr txBox="1"/>
          <p:nvPr/>
        </p:nvSpPr>
        <p:spPr>
          <a:xfrm>
            <a:off x="6106754" y="2507651"/>
            <a:ext cx="2394000" cy="1015663"/>
          </a:xfrm>
          <a:prstGeom prst="rect">
            <a:avLst/>
          </a:prstGeom>
          <a:noFill/>
        </p:spPr>
        <p:txBody>
          <a:bodyPr wrap="square" rtlCol="0">
            <a:spAutoFit/>
          </a:bodyPr>
          <a:lstStyle/>
          <a:p>
            <a:pPr algn="ctr"/>
            <a:r>
              <a:rPr lang="en-US" sz="2000" b="1" dirty="0">
                <a:solidFill>
                  <a:schemeClr val="accent4">
                    <a:lumMod val="20000"/>
                    <a:lumOff val="80000"/>
                  </a:schemeClr>
                </a:solidFill>
              </a:rPr>
              <a:t>Interpretation</a:t>
            </a:r>
          </a:p>
          <a:p>
            <a:pPr algn="ctr"/>
            <a:r>
              <a:rPr lang="en-US" sz="2000" b="1" dirty="0">
                <a:solidFill>
                  <a:schemeClr val="accent4">
                    <a:lumMod val="20000"/>
                    <a:lumOff val="80000"/>
                  </a:schemeClr>
                </a:solidFill>
              </a:rPr>
              <a:t>/</a:t>
            </a:r>
          </a:p>
          <a:p>
            <a:pPr algn="ctr"/>
            <a:r>
              <a:rPr lang="en-US" sz="2000" b="1" dirty="0">
                <a:solidFill>
                  <a:schemeClr val="accent4">
                    <a:lumMod val="20000"/>
                    <a:lumOff val="80000"/>
                  </a:schemeClr>
                </a:solidFill>
              </a:rPr>
              <a:t>opinion</a:t>
            </a:r>
            <a:endParaRPr lang="en-CA" sz="2000" b="1" dirty="0">
              <a:solidFill>
                <a:schemeClr val="accent4">
                  <a:lumMod val="20000"/>
                  <a:lumOff val="80000"/>
                </a:schemeClr>
              </a:solidFill>
            </a:endParaRPr>
          </a:p>
        </p:txBody>
      </p:sp>
      <p:sp>
        <p:nvSpPr>
          <p:cNvPr id="8" name="TextBox 7"/>
          <p:cNvSpPr txBox="1"/>
          <p:nvPr/>
        </p:nvSpPr>
        <p:spPr>
          <a:xfrm>
            <a:off x="4161029" y="2621501"/>
            <a:ext cx="1389164" cy="400110"/>
          </a:xfrm>
          <a:prstGeom prst="rect">
            <a:avLst/>
          </a:prstGeom>
          <a:noFill/>
        </p:spPr>
        <p:txBody>
          <a:bodyPr wrap="square" rtlCol="0">
            <a:spAutoFit/>
          </a:bodyPr>
          <a:lstStyle/>
          <a:p>
            <a:r>
              <a:rPr lang="en-US" sz="2000" b="1" dirty="0">
                <a:solidFill>
                  <a:srgbClr val="FF0000"/>
                </a:solidFill>
              </a:rPr>
              <a:t>THINKING</a:t>
            </a:r>
            <a:endParaRPr lang="en-CA" sz="2000" b="1" dirty="0">
              <a:solidFill>
                <a:srgbClr val="FF0000"/>
              </a:solidFill>
            </a:endParaRPr>
          </a:p>
        </p:txBody>
      </p:sp>
    </p:spTree>
    <p:extLst>
      <p:ext uri="{BB962C8B-B14F-4D97-AF65-F5344CB8AC3E}">
        <p14:creationId xmlns:p14="http://schemas.microsoft.com/office/powerpoint/2010/main" val="1602050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3292" y="473073"/>
            <a:ext cx="904409" cy="1208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Connector 2"/>
          <p:cNvCxnSpPr/>
          <p:nvPr/>
        </p:nvCxnSpPr>
        <p:spPr>
          <a:xfrm flipH="1">
            <a:off x="871293" y="915559"/>
            <a:ext cx="0" cy="2160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871293" y="3045079"/>
            <a:ext cx="4953663"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2" name="Freeform 11"/>
          <p:cNvSpPr/>
          <p:nvPr/>
        </p:nvSpPr>
        <p:spPr>
          <a:xfrm rot="16932650" flipH="1">
            <a:off x="4555301" y="483287"/>
            <a:ext cx="583285" cy="1696096"/>
          </a:xfrm>
          <a:custGeom>
            <a:avLst/>
            <a:gdLst>
              <a:gd name="connsiteX0" fmla="*/ 1371600 w 1371600"/>
              <a:gd name="connsiteY0" fmla="*/ 0 h 1648046"/>
              <a:gd name="connsiteX1" fmla="*/ 531628 w 1371600"/>
              <a:gd name="connsiteY1" fmla="*/ 648586 h 1648046"/>
              <a:gd name="connsiteX2" fmla="*/ 0 w 1371600"/>
              <a:gd name="connsiteY2" fmla="*/ 1648046 h 1648046"/>
              <a:gd name="connsiteX0" fmla="*/ 1371600 w 1371600"/>
              <a:gd name="connsiteY0" fmla="*/ 0 h 1648046"/>
              <a:gd name="connsiteX1" fmla="*/ 187509 w 1371600"/>
              <a:gd name="connsiteY1" fmla="*/ 1223187 h 1648046"/>
              <a:gd name="connsiteX2" fmla="*/ 0 w 1371600"/>
              <a:gd name="connsiteY2" fmla="*/ 1648046 h 1648046"/>
              <a:gd name="connsiteX0" fmla="*/ 491214 w 491214"/>
              <a:gd name="connsiteY0" fmla="*/ 0 h 955197"/>
              <a:gd name="connsiteX1" fmla="*/ 187509 w 491214"/>
              <a:gd name="connsiteY1" fmla="*/ 530338 h 955197"/>
              <a:gd name="connsiteX2" fmla="*/ 0 w 491214"/>
              <a:gd name="connsiteY2" fmla="*/ 955197 h 955197"/>
              <a:gd name="connsiteX0" fmla="*/ 491214 w 491214"/>
              <a:gd name="connsiteY0" fmla="*/ 0 h 955197"/>
              <a:gd name="connsiteX1" fmla="*/ 0 w 491214"/>
              <a:gd name="connsiteY1" fmla="*/ 955197 h 955197"/>
              <a:gd name="connsiteX0" fmla="*/ 491214 w 491214"/>
              <a:gd name="connsiteY0" fmla="*/ 0 h 955197"/>
              <a:gd name="connsiteX1" fmla="*/ 0 w 491214"/>
              <a:gd name="connsiteY1" fmla="*/ 955197 h 955197"/>
              <a:gd name="connsiteX0" fmla="*/ 491214 w 491214"/>
              <a:gd name="connsiteY0" fmla="*/ 0 h 955197"/>
              <a:gd name="connsiteX1" fmla="*/ 0 w 491214"/>
              <a:gd name="connsiteY1" fmla="*/ 955197 h 955197"/>
              <a:gd name="connsiteX0" fmla="*/ 474052 w 474052"/>
              <a:gd name="connsiteY0" fmla="*/ 0 h 964241"/>
              <a:gd name="connsiteX1" fmla="*/ 0 w 474052"/>
              <a:gd name="connsiteY1" fmla="*/ 964241 h 964241"/>
              <a:gd name="connsiteX0" fmla="*/ 474052 w 474052"/>
              <a:gd name="connsiteY0" fmla="*/ 0 h 964241"/>
              <a:gd name="connsiteX1" fmla="*/ 0 w 474052"/>
              <a:gd name="connsiteY1" fmla="*/ 964241 h 964241"/>
              <a:gd name="connsiteX0" fmla="*/ 282027 w 282027"/>
              <a:gd name="connsiteY0" fmla="*/ 0 h 640383"/>
              <a:gd name="connsiteX1" fmla="*/ 0 w 282027"/>
              <a:gd name="connsiteY1" fmla="*/ 640383 h 640383"/>
              <a:gd name="connsiteX0" fmla="*/ 282027 w 282027"/>
              <a:gd name="connsiteY0" fmla="*/ 0 h 640383"/>
              <a:gd name="connsiteX1" fmla="*/ 0 w 282027"/>
              <a:gd name="connsiteY1" fmla="*/ 640383 h 640383"/>
              <a:gd name="connsiteX0" fmla="*/ 282027 w 282027"/>
              <a:gd name="connsiteY0" fmla="*/ 0 h 640383"/>
              <a:gd name="connsiteX1" fmla="*/ 0 w 282027"/>
              <a:gd name="connsiteY1" fmla="*/ 640383 h 640383"/>
            </a:gdLst>
            <a:ahLst/>
            <a:cxnLst>
              <a:cxn ang="0">
                <a:pos x="connsiteX0" y="connsiteY0"/>
              </a:cxn>
              <a:cxn ang="0">
                <a:pos x="connsiteX1" y="connsiteY1"/>
              </a:cxn>
            </a:cxnLst>
            <a:rect l="l" t="t" r="r" b="b"/>
            <a:pathLst>
              <a:path w="282027" h="640383">
                <a:moveTo>
                  <a:pt x="282027" y="0"/>
                </a:moveTo>
                <a:cubicBezTo>
                  <a:pt x="159648" y="211738"/>
                  <a:pt x="74651" y="402149"/>
                  <a:pt x="0" y="640383"/>
                </a:cubicBezTo>
              </a:path>
            </a:pathLst>
          </a:custGeom>
          <a:noFill/>
          <a:ln w="57150">
            <a:solidFill>
              <a:schemeClr val="bg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Freeform 12"/>
          <p:cNvSpPr/>
          <p:nvPr/>
        </p:nvSpPr>
        <p:spPr>
          <a:xfrm rot="16932650" flipH="1">
            <a:off x="1338161" y="829832"/>
            <a:ext cx="2286542" cy="2800000"/>
          </a:xfrm>
          <a:custGeom>
            <a:avLst/>
            <a:gdLst>
              <a:gd name="connsiteX0" fmla="*/ 1371600 w 1371600"/>
              <a:gd name="connsiteY0" fmla="*/ 0 h 1648046"/>
              <a:gd name="connsiteX1" fmla="*/ 531628 w 1371600"/>
              <a:gd name="connsiteY1" fmla="*/ 648586 h 1648046"/>
              <a:gd name="connsiteX2" fmla="*/ 0 w 1371600"/>
              <a:gd name="connsiteY2" fmla="*/ 1648046 h 1648046"/>
              <a:gd name="connsiteX0" fmla="*/ 1371600 w 1371600"/>
              <a:gd name="connsiteY0" fmla="*/ 0 h 1648046"/>
              <a:gd name="connsiteX1" fmla="*/ 581133 w 1371600"/>
              <a:gd name="connsiteY1" fmla="*/ 711770 h 1648046"/>
              <a:gd name="connsiteX2" fmla="*/ 0 w 1371600"/>
              <a:gd name="connsiteY2" fmla="*/ 1648046 h 1648046"/>
              <a:gd name="connsiteX0" fmla="*/ 1371600 w 1371600"/>
              <a:gd name="connsiteY0" fmla="*/ 0 h 1648046"/>
              <a:gd name="connsiteX1" fmla="*/ 512078 w 1371600"/>
              <a:gd name="connsiteY1" fmla="*/ 759355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40678" y="484681"/>
                  <a:pt x="512078" y="759355"/>
                </a:cubicBezTo>
                <a:cubicBezTo>
                  <a:pt x="283478" y="1034029"/>
                  <a:pt x="151514" y="1285653"/>
                  <a:pt x="0" y="1648046"/>
                </a:cubicBezTo>
              </a:path>
            </a:pathLst>
          </a:custGeom>
          <a:noFill/>
          <a:ln w="57150">
            <a:solidFill>
              <a:schemeClr val="tx2">
                <a:lumMod val="7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p:cNvSpPr txBox="1"/>
          <p:nvPr/>
        </p:nvSpPr>
        <p:spPr>
          <a:xfrm>
            <a:off x="885885" y="3045079"/>
            <a:ext cx="649537" cy="369332"/>
          </a:xfrm>
          <a:prstGeom prst="rect">
            <a:avLst/>
          </a:prstGeom>
          <a:noFill/>
        </p:spPr>
        <p:txBody>
          <a:bodyPr wrap="none" rtlCol="0">
            <a:spAutoFit/>
          </a:bodyPr>
          <a:lstStyle/>
          <a:p>
            <a:r>
              <a:rPr lang="en-US" dirty="0">
                <a:solidFill>
                  <a:schemeClr val="bg1">
                    <a:lumMod val="75000"/>
                  </a:schemeClr>
                </a:solidFill>
              </a:rPr>
              <a:t>Time</a:t>
            </a:r>
            <a:endParaRPr lang="en-CA" dirty="0">
              <a:solidFill>
                <a:schemeClr val="bg1">
                  <a:lumMod val="75000"/>
                </a:schemeClr>
              </a:solidFill>
            </a:endParaRPr>
          </a:p>
        </p:txBody>
      </p:sp>
      <p:sp>
        <p:nvSpPr>
          <p:cNvPr id="15" name="TextBox 14"/>
          <p:cNvSpPr txBox="1"/>
          <p:nvPr/>
        </p:nvSpPr>
        <p:spPr>
          <a:xfrm rot="16200000">
            <a:off x="67134" y="2236143"/>
            <a:ext cx="1221809" cy="369332"/>
          </a:xfrm>
          <a:prstGeom prst="rect">
            <a:avLst/>
          </a:prstGeom>
          <a:noFill/>
        </p:spPr>
        <p:txBody>
          <a:bodyPr wrap="none" rtlCol="0">
            <a:spAutoFit/>
          </a:bodyPr>
          <a:lstStyle/>
          <a:p>
            <a:r>
              <a:rPr lang="en-US" dirty="0">
                <a:solidFill>
                  <a:schemeClr val="bg1">
                    <a:lumMod val="75000"/>
                  </a:schemeClr>
                </a:solidFill>
              </a:rPr>
              <a:t>Knowledge</a:t>
            </a:r>
            <a:endParaRPr lang="en-CA" dirty="0">
              <a:solidFill>
                <a:schemeClr val="bg1">
                  <a:lumMod val="75000"/>
                </a:schemeClr>
              </a:solidFill>
            </a:endParaRPr>
          </a:p>
        </p:txBody>
      </p:sp>
      <p:cxnSp>
        <p:nvCxnSpPr>
          <p:cNvPr id="18" name="Straight Arrow Connector 17"/>
          <p:cNvCxnSpPr/>
          <p:nvPr/>
        </p:nvCxnSpPr>
        <p:spPr>
          <a:xfrm flipH="1">
            <a:off x="2690574" y="1967647"/>
            <a:ext cx="1299195"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988667" y="1967647"/>
            <a:ext cx="1299600" cy="0"/>
          </a:xfrm>
          <a:prstGeom prst="straightConnector1">
            <a:avLst/>
          </a:prstGeom>
          <a:ln w="76200">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6185411" y="1936688"/>
            <a:ext cx="360000" cy="0"/>
          </a:xfrm>
          <a:prstGeom prst="straightConnector1">
            <a:avLst/>
          </a:prstGeom>
          <a:ln w="76200">
            <a:solidFill>
              <a:schemeClr val="tx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6193362" y="2213987"/>
            <a:ext cx="360000" cy="0"/>
          </a:xfrm>
          <a:prstGeom prst="straightConnector1">
            <a:avLst/>
          </a:prstGeom>
          <a:ln w="762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6483503" y="1735812"/>
            <a:ext cx="1908599" cy="369332"/>
          </a:xfrm>
          <a:prstGeom prst="rect">
            <a:avLst/>
          </a:prstGeom>
          <a:noFill/>
        </p:spPr>
        <p:txBody>
          <a:bodyPr wrap="none" rtlCol="0">
            <a:spAutoFit/>
          </a:bodyPr>
          <a:lstStyle/>
          <a:p>
            <a:r>
              <a:rPr lang="en-US" dirty="0"/>
              <a:t>Known knowledge</a:t>
            </a:r>
            <a:endParaRPr lang="en-CA" dirty="0"/>
          </a:p>
        </p:txBody>
      </p:sp>
      <p:sp>
        <p:nvSpPr>
          <p:cNvPr id="26" name="TextBox 25"/>
          <p:cNvSpPr txBox="1"/>
          <p:nvPr/>
        </p:nvSpPr>
        <p:spPr>
          <a:xfrm>
            <a:off x="6491454" y="2013419"/>
            <a:ext cx="2165465" cy="369332"/>
          </a:xfrm>
          <a:prstGeom prst="rect">
            <a:avLst/>
          </a:prstGeom>
          <a:noFill/>
        </p:spPr>
        <p:txBody>
          <a:bodyPr wrap="none" rtlCol="0">
            <a:spAutoFit/>
          </a:bodyPr>
          <a:lstStyle/>
          <a:p>
            <a:r>
              <a:rPr lang="en-US" dirty="0"/>
              <a:t>Unknown knowledge</a:t>
            </a:r>
            <a:endParaRPr lang="en-CA" dirty="0"/>
          </a:p>
        </p:txBody>
      </p:sp>
      <p:sp>
        <p:nvSpPr>
          <p:cNvPr id="19" name="TextBox 18"/>
          <p:cNvSpPr txBox="1"/>
          <p:nvPr/>
        </p:nvSpPr>
        <p:spPr>
          <a:xfrm>
            <a:off x="678039" y="3926619"/>
            <a:ext cx="976742" cy="369332"/>
          </a:xfrm>
          <a:prstGeom prst="rect">
            <a:avLst/>
          </a:prstGeom>
          <a:noFill/>
        </p:spPr>
        <p:txBody>
          <a:bodyPr wrap="none" rtlCol="0">
            <a:spAutoFit/>
          </a:bodyPr>
          <a:lstStyle/>
          <a:p>
            <a:r>
              <a:rPr lang="en-US" dirty="0"/>
              <a:t>Lectures</a:t>
            </a:r>
            <a:endParaRPr lang="en-CA" dirty="0"/>
          </a:p>
        </p:txBody>
      </p:sp>
      <p:sp>
        <p:nvSpPr>
          <p:cNvPr id="28" name="TextBox 27"/>
          <p:cNvSpPr txBox="1"/>
          <p:nvPr/>
        </p:nvSpPr>
        <p:spPr>
          <a:xfrm>
            <a:off x="1913348" y="3788119"/>
            <a:ext cx="2812569" cy="646331"/>
          </a:xfrm>
          <a:prstGeom prst="rect">
            <a:avLst/>
          </a:prstGeom>
          <a:noFill/>
        </p:spPr>
        <p:txBody>
          <a:bodyPr wrap="square" rtlCol="0">
            <a:spAutoFit/>
          </a:bodyPr>
          <a:lstStyle/>
          <a:p>
            <a:pPr algn="r"/>
            <a:r>
              <a:rPr lang="en-US" dirty="0"/>
              <a:t>All lectures are documented with actual data</a:t>
            </a:r>
            <a:endParaRPr lang="en-CA" dirty="0"/>
          </a:p>
        </p:txBody>
      </p:sp>
      <p:grpSp>
        <p:nvGrpSpPr>
          <p:cNvPr id="5" name="Group 4"/>
          <p:cNvGrpSpPr/>
          <p:nvPr/>
        </p:nvGrpSpPr>
        <p:grpSpPr>
          <a:xfrm>
            <a:off x="4725917" y="3649620"/>
            <a:ext cx="4068702" cy="923330"/>
            <a:chOff x="4725917" y="3649620"/>
            <a:chExt cx="4068702" cy="923330"/>
          </a:xfrm>
        </p:grpSpPr>
        <p:sp>
          <p:nvSpPr>
            <p:cNvPr id="29" name="TextBox 28"/>
            <p:cNvSpPr txBox="1"/>
            <p:nvPr/>
          </p:nvSpPr>
          <p:spPr>
            <a:xfrm>
              <a:off x="5829681" y="3649620"/>
              <a:ext cx="2964938" cy="923330"/>
            </a:xfrm>
            <a:prstGeom prst="rect">
              <a:avLst/>
            </a:prstGeom>
            <a:noFill/>
          </p:spPr>
          <p:txBody>
            <a:bodyPr wrap="square" rtlCol="0">
              <a:spAutoFit/>
            </a:bodyPr>
            <a:lstStyle/>
            <a:p>
              <a:r>
                <a:rPr lang="en-US" dirty="0"/>
                <a:t>To appreciate how people have reached novel knowledge in the past</a:t>
              </a:r>
              <a:endParaRPr lang="en-CA" dirty="0"/>
            </a:p>
          </p:txBody>
        </p:sp>
        <p:cxnSp>
          <p:nvCxnSpPr>
            <p:cNvPr id="30" name="Straight Arrow Connector 29"/>
            <p:cNvCxnSpPr/>
            <p:nvPr/>
          </p:nvCxnSpPr>
          <p:spPr>
            <a:xfrm>
              <a:off x="4725917" y="4111285"/>
              <a:ext cx="1021980" cy="0"/>
            </a:xfrm>
            <a:prstGeom prst="straightConnector1">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2" name="TextBox 31"/>
          <p:cNvSpPr txBox="1"/>
          <p:nvPr/>
        </p:nvSpPr>
        <p:spPr>
          <a:xfrm>
            <a:off x="704816" y="4759606"/>
            <a:ext cx="1920697" cy="646331"/>
          </a:xfrm>
          <a:prstGeom prst="rect">
            <a:avLst/>
          </a:prstGeom>
          <a:noFill/>
        </p:spPr>
        <p:txBody>
          <a:bodyPr wrap="square" rtlCol="0">
            <a:spAutoFit/>
          </a:bodyPr>
          <a:lstStyle/>
          <a:p>
            <a:r>
              <a:rPr lang="en-US" dirty="0"/>
              <a:t>Class participation and discussion</a:t>
            </a:r>
            <a:endParaRPr lang="en-CA" dirty="0"/>
          </a:p>
        </p:txBody>
      </p:sp>
      <p:grpSp>
        <p:nvGrpSpPr>
          <p:cNvPr id="6" name="Group 5"/>
          <p:cNvGrpSpPr/>
          <p:nvPr/>
        </p:nvGrpSpPr>
        <p:grpSpPr>
          <a:xfrm>
            <a:off x="2500863" y="4621106"/>
            <a:ext cx="6054673" cy="1754326"/>
            <a:chOff x="2500863" y="4621106"/>
            <a:chExt cx="6054673" cy="1754326"/>
          </a:xfrm>
        </p:grpSpPr>
        <p:sp>
          <p:nvSpPr>
            <p:cNvPr id="33" name="TextBox 32"/>
            <p:cNvSpPr txBox="1"/>
            <p:nvPr/>
          </p:nvSpPr>
          <p:spPr>
            <a:xfrm>
              <a:off x="3522843" y="4621106"/>
              <a:ext cx="5032693" cy="1754326"/>
            </a:xfrm>
            <a:prstGeom prst="rect">
              <a:avLst/>
            </a:prstGeom>
            <a:noFill/>
          </p:spPr>
          <p:txBody>
            <a:bodyPr wrap="square" rtlCol="0">
              <a:spAutoFit/>
            </a:bodyPr>
            <a:lstStyle/>
            <a:p>
              <a:r>
                <a:rPr lang="en-US" dirty="0"/>
                <a:t>Before each class students will pair and talk about the topic of the prior class. Expect to be asked to report your discussion to the entire class.</a:t>
              </a:r>
            </a:p>
            <a:p>
              <a:r>
                <a:rPr lang="en-US" dirty="0"/>
                <a:t>During the course, at least three misleading or false or non-sense statements will be made, who finds them will get extra credit.</a:t>
              </a:r>
              <a:endParaRPr lang="en-CA" dirty="0"/>
            </a:p>
          </p:txBody>
        </p:sp>
        <p:cxnSp>
          <p:nvCxnSpPr>
            <p:cNvPr id="34" name="Straight Arrow Connector 33"/>
            <p:cNvCxnSpPr/>
            <p:nvPr/>
          </p:nvCxnSpPr>
          <p:spPr>
            <a:xfrm>
              <a:off x="2500863" y="5150924"/>
              <a:ext cx="1021980" cy="0"/>
            </a:xfrm>
            <a:prstGeom prst="straightConnector1">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5" name="TextBox 34"/>
          <p:cNvSpPr txBox="1"/>
          <p:nvPr/>
        </p:nvSpPr>
        <p:spPr>
          <a:xfrm>
            <a:off x="717515" y="6391611"/>
            <a:ext cx="1550291" cy="369332"/>
          </a:xfrm>
          <a:prstGeom prst="rect">
            <a:avLst/>
          </a:prstGeom>
          <a:noFill/>
        </p:spPr>
        <p:txBody>
          <a:bodyPr wrap="square" rtlCol="0">
            <a:spAutoFit/>
          </a:bodyPr>
          <a:lstStyle/>
          <a:p>
            <a:r>
              <a:rPr lang="en-US" dirty="0"/>
              <a:t>Final project</a:t>
            </a:r>
            <a:endParaRPr lang="en-CA" dirty="0"/>
          </a:p>
        </p:txBody>
      </p:sp>
      <p:grpSp>
        <p:nvGrpSpPr>
          <p:cNvPr id="7" name="Group 6"/>
          <p:cNvGrpSpPr/>
          <p:nvPr/>
        </p:nvGrpSpPr>
        <p:grpSpPr>
          <a:xfrm>
            <a:off x="2538963" y="6353511"/>
            <a:ext cx="6154568" cy="369332"/>
            <a:chOff x="2500863" y="5616911"/>
            <a:chExt cx="6154568" cy="369332"/>
          </a:xfrm>
        </p:grpSpPr>
        <p:cxnSp>
          <p:nvCxnSpPr>
            <p:cNvPr id="36" name="Straight Arrow Connector 35"/>
            <p:cNvCxnSpPr/>
            <p:nvPr/>
          </p:nvCxnSpPr>
          <p:spPr>
            <a:xfrm>
              <a:off x="2500863" y="5801577"/>
              <a:ext cx="1021980" cy="0"/>
            </a:xfrm>
            <a:prstGeom prst="straightConnector1">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622738" y="5616911"/>
              <a:ext cx="5032693" cy="369332"/>
            </a:xfrm>
            <a:prstGeom prst="rect">
              <a:avLst/>
            </a:prstGeom>
            <a:noFill/>
          </p:spPr>
          <p:txBody>
            <a:bodyPr wrap="square" rtlCol="0">
              <a:spAutoFit/>
            </a:bodyPr>
            <a:lstStyle/>
            <a:p>
              <a:r>
                <a:rPr lang="en-US" dirty="0"/>
                <a:t>Hands on practice of concepts</a:t>
              </a:r>
              <a:endParaRPr lang="en-CA" dirty="0"/>
            </a:p>
          </p:txBody>
        </p:sp>
      </p:grpSp>
      <p:sp>
        <p:nvSpPr>
          <p:cNvPr id="41" name="TextBox 40"/>
          <p:cNvSpPr txBox="1"/>
          <p:nvPr/>
        </p:nvSpPr>
        <p:spPr>
          <a:xfrm>
            <a:off x="3989769" y="2095409"/>
            <a:ext cx="1408039" cy="400110"/>
          </a:xfrm>
          <a:prstGeom prst="rect">
            <a:avLst/>
          </a:prstGeom>
          <a:solidFill>
            <a:schemeClr val="bg1"/>
          </a:solidFill>
          <a:ln>
            <a:solidFill>
              <a:schemeClr val="tx1"/>
            </a:solidFill>
          </a:ln>
        </p:spPr>
        <p:txBody>
          <a:bodyPr wrap="square" rtlCol="0">
            <a:spAutoFit/>
          </a:bodyPr>
          <a:lstStyle/>
          <a:p>
            <a:r>
              <a:rPr lang="en-US" sz="2000" dirty="0"/>
              <a:t>New school</a:t>
            </a:r>
            <a:endParaRPr lang="en-CA" sz="2000" dirty="0"/>
          </a:p>
        </p:txBody>
      </p:sp>
      <p:sp>
        <p:nvSpPr>
          <p:cNvPr id="42" name="TextBox 41"/>
          <p:cNvSpPr txBox="1"/>
          <p:nvPr/>
        </p:nvSpPr>
        <p:spPr>
          <a:xfrm>
            <a:off x="2639472" y="2090189"/>
            <a:ext cx="1319493" cy="400110"/>
          </a:xfrm>
          <a:prstGeom prst="rect">
            <a:avLst/>
          </a:prstGeom>
          <a:solidFill>
            <a:schemeClr val="tx1"/>
          </a:solidFill>
        </p:spPr>
        <p:txBody>
          <a:bodyPr wrap="square" rtlCol="0">
            <a:spAutoFit/>
          </a:bodyPr>
          <a:lstStyle/>
          <a:p>
            <a:pPr algn="r"/>
            <a:r>
              <a:rPr lang="en-US" sz="2000" dirty="0">
                <a:solidFill>
                  <a:schemeClr val="bg1"/>
                </a:solidFill>
              </a:rPr>
              <a:t>Old school</a:t>
            </a:r>
            <a:endParaRPr lang="en-CA" sz="2000" dirty="0">
              <a:solidFill>
                <a:schemeClr val="bg1"/>
              </a:solidFill>
            </a:endParaRPr>
          </a:p>
        </p:txBody>
      </p:sp>
      <p:sp>
        <p:nvSpPr>
          <p:cNvPr id="43" name="TextBox 42"/>
          <p:cNvSpPr txBox="1"/>
          <p:nvPr/>
        </p:nvSpPr>
        <p:spPr>
          <a:xfrm>
            <a:off x="167272" y="555970"/>
            <a:ext cx="2086764" cy="400110"/>
          </a:xfrm>
          <a:prstGeom prst="rect">
            <a:avLst/>
          </a:prstGeom>
          <a:solidFill>
            <a:schemeClr val="bg1"/>
          </a:solidFill>
          <a:ln>
            <a:solidFill>
              <a:schemeClr val="tx1"/>
            </a:solidFill>
          </a:ln>
        </p:spPr>
        <p:txBody>
          <a:bodyPr wrap="square" rtlCol="0">
            <a:spAutoFit/>
          </a:bodyPr>
          <a:lstStyle/>
          <a:p>
            <a:r>
              <a:rPr lang="en-US" sz="2000" dirty="0"/>
              <a:t>We have a choice:</a:t>
            </a:r>
            <a:endParaRPr lang="en-CA" sz="2000" dirty="0"/>
          </a:p>
        </p:txBody>
      </p:sp>
      <p:grpSp>
        <p:nvGrpSpPr>
          <p:cNvPr id="8" name="Group 7"/>
          <p:cNvGrpSpPr/>
          <p:nvPr/>
        </p:nvGrpSpPr>
        <p:grpSpPr>
          <a:xfrm>
            <a:off x="3652918" y="2481963"/>
            <a:ext cx="2014551" cy="1224000"/>
            <a:chOff x="3652918" y="2481963"/>
            <a:chExt cx="2014551" cy="1224000"/>
          </a:xfrm>
        </p:grpSpPr>
        <p:sp>
          <p:nvSpPr>
            <p:cNvPr id="44" name="Freeform 43"/>
            <p:cNvSpPr/>
            <p:nvPr/>
          </p:nvSpPr>
          <p:spPr>
            <a:xfrm>
              <a:off x="4644531" y="2481963"/>
              <a:ext cx="173" cy="1224000"/>
            </a:xfrm>
            <a:custGeom>
              <a:avLst/>
              <a:gdLst>
                <a:gd name="connsiteX0" fmla="*/ 1371600 w 1371600"/>
                <a:gd name="connsiteY0" fmla="*/ 0 h 1648046"/>
                <a:gd name="connsiteX1" fmla="*/ 531628 w 1371600"/>
                <a:gd name="connsiteY1" fmla="*/ 648586 h 1648046"/>
                <a:gd name="connsiteX2" fmla="*/ 0 w 1371600"/>
                <a:gd name="connsiteY2" fmla="*/ 1648046 h 1648046"/>
                <a:gd name="connsiteX0" fmla="*/ 1371600 w 1371600"/>
                <a:gd name="connsiteY0" fmla="*/ 0 h 1648046"/>
                <a:gd name="connsiteX1" fmla="*/ 0 w 1371600"/>
                <a:gd name="connsiteY1" fmla="*/ 1648046 h 1648046"/>
                <a:gd name="connsiteX0" fmla="*/ 857373 w 857373"/>
                <a:gd name="connsiteY0" fmla="*/ 0 h 3670855"/>
                <a:gd name="connsiteX1" fmla="*/ 0 w 857373"/>
                <a:gd name="connsiteY1" fmla="*/ 3670855 h 3670855"/>
                <a:gd name="connsiteX0" fmla="*/ 328 w 328"/>
                <a:gd name="connsiteY0" fmla="*/ 0 h 2785878"/>
                <a:gd name="connsiteX1" fmla="*/ 0 w 328"/>
                <a:gd name="connsiteY1" fmla="*/ 2785878 h 2785878"/>
              </a:gdLst>
              <a:ahLst/>
              <a:cxnLst>
                <a:cxn ang="0">
                  <a:pos x="connsiteX0" y="connsiteY0"/>
                </a:cxn>
                <a:cxn ang="0">
                  <a:pos x="connsiteX1" y="connsiteY1"/>
                </a:cxn>
              </a:cxnLst>
              <a:rect l="l" t="t" r="r" b="b"/>
              <a:pathLst>
                <a:path w="328" h="2785878">
                  <a:moveTo>
                    <a:pt x="328" y="0"/>
                  </a:moveTo>
                  <a:cubicBezTo>
                    <a:pt x="219" y="928626"/>
                    <a:pt x="109" y="1857252"/>
                    <a:pt x="0" y="2785878"/>
                  </a:cubicBezTo>
                </a:path>
              </a:pathLst>
            </a:custGeom>
            <a:noFill/>
            <a:ln w="57150">
              <a:solidFill>
                <a:srgbClr val="FF0000"/>
              </a:solidFill>
              <a:prstDash val="solid"/>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TextBox 39"/>
            <p:cNvSpPr txBox="1"/>
            <p:nvPr/>
          </p:nvSpPr>
          <p:spPr>
            <a:xfrm>
              <a:off x="3652918" y="3083510"/>
              <a:ext cx="2014551" cy="369332"/>
            </a:xfrm>
            <a:prstGeom prst="rect">
              <a:avLst/>
            </a:prstGeom>
            <a:noFill/>
          </p:spPr>
          <p:txBody>
            <a:bodyPr wrap="square" rtlCol="0">
              <a:spAutoFit/>
            </a:bodyPr>
            <a:lstStyle/>
            <a:p>
              <a:r>
                <a:rPr lang="en-US" dirty="0"/>
                <a:t>We try my method</a:t>
              </a:r>
              <a:endParaRPr lang="en-CA" dirty="0"/>
            </a:p>
          </p:txBody>
        </p:sp>
      </p:grpSp>
      <p:sp>
        <p:nvSpPr>
          <p:cNvPr id="38" name="Title 1"/>
          <p:cNvSpPr>
            <a:spLocks noGrp="1"/>
          </p:cNvSpPr>
          <p:nvPr>
            <p:ph type="title"/>
          </p:nvPr>
        </p:nvSpPr>
        <p:spPr>
          <a:xfrm>
            <a:off x="0" y="7160"/>
            <a:ext cx="9144000" cy="533436"/>
          </a:xfrm>
          <a:solidFill>
            <a:schemeClr val="bg2">
              <a:lumMod val="75000"/>
            </a:schemeClr>
          </a:solidFill>
        </p:spPr>
        <p:txBody>
          <a:bodyPr>
            <a:normAutofit/>
          </a:bodyPr>
          <a:lstStyle/>
          <a:p>
            <a:r>
              <a:rPr lang="en-US" sz="2000" dirty="0"/>
              <a:t>How to foster critical thinking and rational or novel interpretation of information?</a:t>
            </a:r>
            <a:endParaRPr lang="en-CA" sz="2000" dirty="0"/>
          </a:p>
        </p:txBody>
      </p:sp>
    </p:spTree>
    <p:extLst>
      <p:ext uri="{BB962C8B-B14F-4D97-AF65-F5344CB8AC3E}">
        <p14:creationId xmlns:p14="http://schemas.microsoft.com/office/powerpoint/2010/main" val="317500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left)">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3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left)">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8" grpId="0"/>
      <p:bldP spid="32"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22579" y="323788"/>
            <a:ext cx="9166579" cy="400110"/>
          </a:xfrm>
          <a:prstGeom prst="rect">
            <a:avLst/>
          </a:prstGeom>
          <a:solidFill>
            <a:schemeClr val="bg2">
              <a:lumMod val="75000"/>
            </a:schemeClr>
          </a:solidFill>
        </p:spPr>
        <p:txBody>
          <a:bodyPr wrap="square" rtlCol="0">
            <a:spAutoFit/>
          </a:bodyPr>
          <a:lstStyle/>
          <a:p>
            <a:pPr algn="ctr"/>
            <a:r>
              <a:rPr lang="en-US" sz="2000" b="1" dirty="0"/>
              <a:t>Where is the thinking?</a:t>
            </a:r>
            <a:endParaRPr lang="en-CA" sz="2000" b="1"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267" y="1134229"/>
            <a:ext cx="5993625" cy="5444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Freeform 5"/>
          <p:cNvSpPr/>
          <p:nvPr/>
        </p:nvSpPr>
        <p:spPr>
          <a:xfrm>
            <a:off x="2984500" y="2371271"/>
            <a:ext cx="1890739" cy="2439948"/>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p:cNvGrpSpPr/>
          <p:nvPr/>
        </p:nvGrpSpPr>
        <p:grpSpPr>
          <a:xfrm>
            <a:off x="6031199" y="4575056"/>
            <a:ext cx="2674568" cy="1825056"/>
            <a:chOff x="3594100" y="1511900"/>
            <a:chExt cx="2674568" cy="1825056"/>
          </a:xfrm>
        </p:grpSpPr>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56399" y="1511900"/>
              <a:ext cx="1312269" cy="1825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1" name="Straight Arrow Connector 10"/>
            <p:cNvCxnSpPr>
              <a:endCxn id="1027" idx="1"/>
            </p:cNvCxnSpPr>
            <p:nvPr/>
          </p:nvCxnSpPr>
          <p:spPr>
            <a:xfrm>
              <a:off x="3594100" y="2424428"/>
              <a:ext cx="1362299" cy="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grpSp>
      <p:sp>
        <p:nvSpPr>
          <p:cNvPr id="30" name="Freeform 29"/>
          <p:cNvSpPr/>
          <p:nvPr/>
        </p:nvSpPr>
        <p:spPr>
          <a:xfrm rot="8906117">
            <a:off x="4338915" y="2205227"/>
            <a:ext cx="1746588" cy="2968624"/>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02CE29"/>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extBox 17"/>
          <p:cNvSpPr txBox="1"/>
          <p:nvPr/>
        </p:nvSpPr>
        <p:spPr>
          <a:xfrm>
            <a:off x="5577374" y="3494813"/>
            <a:ext cx="1423267" cy="923330"/>
          </a:xfrm>
          <a:prstGeom prst="rect">
            <a:avLst/>
          </a:prstGeom>
          <a:solidFill>
            <a:schemeClr val="bg2">
              <a:lumMod val="75000"/>
            </a:schemeClr>
          </a:solidFill>
        </p:spPr>
        <p:txBody>
          <a:bodyPr wrap="square" rtlCol="0">
            <a:spAutoFit/>
          </a:bodyPr>
          <a:lstStyle/>
          <a:p>
            <a:pPr algn="ctr"/>
            <a:r>
              <a:rPr lang="en-US" dirty="0"/>
              <a:t>You have to think what you say</a:t>
            </a:r>
            <a:endParaRPr lang="en-CA" dirty="0"/>
          </a:p>
        </p:txBody>
      </p:sp>
      <p:sp>
        <p:nvSpPr>
          <p:cNvPr id="36" name="TextBox 35"/>
          <p:cNvSpPr txBox="1"/>
          <p:nvPr/>
        </p:nvSpPr>
        <p:spPr>
          <a:xfrm>
            <a:off x="6472323" y="4811219"/>
            <a:ext cx="541018" cy="1200329"/>
          </a:xfrm>
          <a:prstGeom prst="rect">
            <a:avLst/>
          </a:prstGeom>
          <a:noFill/>
        </p:spPr>
        <p:txBody>
          <a:bodyPr wrap="square" rtlCol="0">
            <a:spAutoFit/>
          </a:bodyPr>
          <a:lstStyle/>
          <a:p>
            <a:r>
              <a:rPr lang="en-US" sz="7200" dirty="0">
                <a:solidFill>
                  <a:srgbClr val="FF0000"/>
                </a:solidFill>
              </a:rPr>
              <a:t>x</a:t>
            </a:r>
            <a:endParaRPr lang="en-CA" sz="7200" dirty="0">
              <a:solidFill>
                <a:srgbClr val="FF0000"/>
              </a:solidFill>
            </a:endParaRPr>
          </a:p>
        </p:txBody>
      </p:sp>
      <p:sp>
        <p:nvSpPr>
          <p:cNvPr id="40" name="TextBox 39"/>
          <p:cNvSpPr txBox="1"/>
          <p:nvPr/>
        </p:nvSpPr>
        <p:spPr>
          <a:xfrm>
            <a:off x="7329997" y="3976604"/>
            <a:ext cx="1423267" cy="646331"/>
          </a:xfrm>
          <a:prstGeom prst="rect">
            <a:avLst/>
          </a:prstGeom>
          <a:noFill/>
        </p:spPr>
        <p:txBody>
          <a:bodyPr wrap="square" rtlCol="0">
            <a:spAutoFit/>
          </a:bodyPr>
          <a:lstStyle/>
          <a:p>
            <a:pPr algn="ctr"/>
            <a:r>
              <a:rPr lang="en-US" dirty="0"/>
              <a:t>It takes this pressure out</a:t>
            </a:r>
            <a:endParaRPr lang="en-CA" dirty="0"/>
          </a:p>
        </p:txBody>
      </p:sp>
      <p:sp>
        <p:nvSpPr>
          <p:cNvPr id="41" name="Freeform 40"/>
          <p:cNvSpPr/>
          <p:nvPr/>
        </p:nvSpPr>
        <p:spPr>
          <a:xfrm rot="8906117" flipH="1">
            <a:off x="3346733" y="4489243"/>
            <a:ext cx="1604844" cy="1449396"/>
          </a:xfrm>
          <a:custGeom>
            <a:avLst/>
            <a:gdLst>
              <a:gd name="connsiteX0" fmla="*/ 1371600 w 1371600"/>
              <a:gd name="connsiteY0" fmla="*/ 0 h 1648046"/>
              <a:gd name="connsiteX1" fmla="*/ 531628 w 1371600"/>
              <a:gd name="connsiteY1" fmla="*/ 648586 h 1648046"/>
              <a:gd name="connsiteX2" fmla="*/ 0 w 1371600"/>
              <a:gd name="connsiteY2" fmla="*/ 1648046 h 1648046"/>
            </a:gdLst>
            <a:ahLst/>
            <a:cxnLst>
              <a:cxn ang="0">
                <a:pos x="connsiteX0" y="connsiteY0"/>
              </a:cxn>
              <a:cxn ang="0">
                <a:pos x="connsiteX1" y="connsiteY1"/>
              </a:cxn>
              <a:cxn ang="0">
                <a:pos x="connsiteX2" y="connsiteY2"/>
              </a:cxn>
            </a:cxnLst>
            <a:rect l="l" t="t" r="r" b="b"/>
            <a:pathLst>
              <a:path w="1371600" h="1648046">
                <a:moveTo>
                  <a:pt x="1371600" y="0"/>
                </a:moveTo>
                <a:cubicBezTo>
                  <a:pt x="1065914" y="186956"/>
                  <a:pt x="760228" y="373912"/>
                  <a:pt x="531628" y="648586"/>
                </a:cubicBezTo>
                <a:cubicBezTo>
                  <a:pt x="303028" y="923260"/>
                  <a:pt x="151514" y="1285653"/>
                  <a:pt x="0" y="1648046"/>
                </a:cubicBezTo>
              </a:path>
            </a:pathLst>
          </a:custGeom>
          <a:noFill/>
          <a:ln w="57150">
            <a:solidFill>
              <a:srgbClr val="02CE29"/>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extBox 41"/>
          <p:cNvSpPr txBox="1"/>
          <p:nvPr/>
        </p:nvSpPr>
        <p:spPr>
          <a:xfrm>
            <a:off x="3267757" y="5529180"/>
            <a:ext cx="1762793" cy="646331"/>
          </a:xfrm>
          <a:prstGeom prst="rect">
            <a:avLst/>
          </a:prstGeom>
          <a:solidFill>
            <a:schemeClr val="bg2">
              <a:lumMod val="75000"/>
            </a:schemeClr>
          </a:solidFill>
        </p:spPr>
        <p:txBody>
          <a:bodyPr wrap="square" rtlCol="0">
            <a:spAutoFit/>
          </a:bodyPr>
          <a:lstStyle/>
          <a:p>
            <a:pPr algn="ctr"/>
            <a:r>
              <a:rPr lang="en-US" dirty="0"/>
              <a:t>Concept reinforcement</a:t>
            </a:r>
            <a:endParaRPr lang="en-CA" dirty="0"/>
          </a:p>
        </p:txBody>
      </p:sp>
      <p:sp>
        <p:nvSpPr>
          <p:cNvPr id="43" name="TextBox 42"/>
          <p:cNvSpPr txBox="1"/>
          <p:nvPr/>
        </p:nvSpPr>
        <p:spPr>
          <a:xfrm>
            <a:off x="7329997" y="946042"/>
            <a:ext cx="1610803" cy="523220"/>
          </a:xfrm>
          <a:prstGeom prst="rect">
            <a:avLst/>
          </a:prstGeom>
          <a:solidFill>
            <a:schemeClr val="bg2">
              <a:lumMod val="75000"/>
            </a:schemeClr>
          </a:solidFill>
        </p:spPr>
        <p:txBody>
          <a:bodyPr wrap="square" rtlCol="0">
            <a:spAutoFit/>
          </a:bodyPr>
          <a:lstStyle/>
          <a:p>
            <a:pPr algn="ctr"/>
            <a:r>
              <a:rPr lang="en-US" sz="1400" dirty="0"/>
              <a:t>There is, however, a catch</a:t>
            </a:r>
            <a:endParaRPr lang="en-CA" sz="1400" dirty="0"/>
          </a:p>
        </p:txBody>
      </p:sp>
      <p:grpSp>
        <p:nvGrpSpPr>
          <p:cNvPr id="38" name="Group 37"/>
          <p:cNvGrpSpPr/>
          <p:nvPr/>
        </p:nvGrpSpPr>
        <p:grpSpPr>
          <a:xfrm>
            <a:off x="7387063" y="1469262"/>
            <a:ext cx="1610804" cy="1098664"/>
            <a:chOff x="7387063" y="1469262"/>
            <a:chExt cx="1610804" cy="1098664"/>
          </a:xfrm>
        </p:grpSpPr>
        <p:sp>
          <p:nvSpPr>
            <p:cNvPr id="44" name="TextBox 43"/>
            <p:cNvSpPr txBox="1"/>
            <p:nvPr/>
          </p:nvSpPr>
          <p:spPr>
            <a:xfrm>
              <a:off x="7387063" y="1829262"/>
              <a:ext cx="1610804" cy="738664"/>
            </a:xfrm>
            <a:prstGeom prst="rect">
              <a:avLst/>
            </a:prstGeom>
            <a:solidFill>
              <a:schemeClr val="bg2">
                <a:lumMod val="75000"/>
              </a:schemeClr>
            </a:solidFill>
          </p:spPr>
          <p:txBody>
            <a:bodyPr wrap="square" rtlCol="0">
              <a:spAutoFit/>
            </a:bodyPr>
            <a:lstStyle/>
            <a:p>
              <a:pPr algn="ctr"/>
              <a:r>
                <a:rPr lang="en-US" sz="1400" dirty="0"/>
                <a:t>You need to talk.</a:t>
              </a:r>
            </a:p>
            <a:p>
              <a:pPr algn="ctr"/>
              <a:r>
                <a:rPr lang="en-US" sz="1400" dirty="0"/>
                <a:t>We need to hear your thoughts</a:t>
              </a:r>
              <a:endParaRPr lang="en-CA" sz="1400" dirty="0"/>
            </a:p>
          </p:txBody>
        </p:sp>
        <p:cxnSp>
          <p:nvCxnSpPr>
            <p:cNvPr id="50" name="Straight Arrow Connector 49"/>
            <p:cNvCxnSpPr/>
            <p:nvPr/>
          </p:nvCxnSpPr>
          <p:spPr>
            <a:xfrm flipH="1">
              <a:off x="8135398" y="1469262"/>
              <a:ext cx="0" cy="3600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7368096" y="2567926"/>
            <a:ext cx="1610804" cy="667777"/>
            <a:chOff x="7368096" y="2567926"/>
            <a:chExt cx="1610804" cy="667777"/>
          </a:xfrm>
        </p:grpSpPr>
        <p:sp>
          <p:nvSpPr>
            <p:cNvPr id="49" name="TextBox 48"/>
            <p:cNvSpPr txBox="1"/>
            <p:nvPr/>
          </p:nvSpPr>
          <p:spPr>
            <a:xfrm>
              <a:off x="7368096" y="2927926"/>
              <a:ext cx="1610804" cy="307777"/>
            </a:xfrm>
            <a:prstGeom prst="rect">
              <a:avLst/>
            </a:prstGeom>
            <a:solidFill>
              <a:schemeClr val="bg2">
                <a:lumMod val="75000"/>
              </a:schemeClr>
            </a:solidFill>
          </p:spPr>
          <p:txBody>
            <a:bodyPr wrap="square" rtlCol="0">
              <a:spAutoFit/>
            </a:bodyPr>
            <a:lstStyle/>
            <a:p>
              <a:pPr algn="ctr"/>
              <a:r>
                <a:rPr lang="en-US" sz="1400" dirty="0"/>
                <a:t>Has to be graded</a:t>
              </a:r>
              <a:endParaRPr lang="en-CA" sz="1400" dirty="0"/>
            </a:p>
          </p:txBody>
        </p:sp>
        <p:cxnSp>
          <p:nvCxnSpPr>
            <p:cNvPr id="51" name="Straight Arrow Connector 50"/>
            <p:cNvCxnSpPr/>
            <p:nvPr/>
          </p:nvCxnSpPr>
          <p:spPr>
            <a:xfrm flipH="1">
              <a:off x="8135398" y="2567926"/>
              <a:ext cx="0" cy="3600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17526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ipe(down)">
                                      <p:cBhvr>
                                        <p:cTn id="25" dur="500"/>
                                        <p:tgtEl>
                                          <p:spTgt spid="3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8"/>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2" fill="hold" grpId="0" nodeType="click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right)">
                                      <p:cBhvr>
                                        <p:cTn id="34" dur="500"/>
                                        <p:tgtEl>
                                          <p:spTgt spid="41"/>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up)">
                                      <p:cBhvr>
                                        <p:cTn id="47" dur="500"/>
                                        <p:tgtEl>
                                          <p:spTgt spid="3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nodeType="click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wipe(up)">
                                      <p:cBhvr>
                                        <p:cTn id="5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0" grpId="0" animBg="1"/>
      <p:bldP spid="18" grpId="0" animBg="1"/>
      <p:bldP spid="36" grpId="0"/>
      <p:bldP spid="40" grpId="0"/>
      <p:bldP spid="41" grpId="0" animBg="1"/>
      <p:bldP spid="42" grpId="0" animBg="1"/>
      <p:bldP spid="4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29" y="2483202"/>
            <a:ext cx="2570160" cy="1738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164029" y="167316"/>
            <a:ext cx="6092456" cy="461665"/>
          </a:xfrm>
          <a:prstGeom prst="rect">
            <a:avLst/>
          </a:prstGeom>
          <a:noFill/>
        </p:spPr>
        <p:txBody>
          <a:bodyPr wrap="square" rtlCol="0">
            <a:spAutoFit/>
          </a:bodyPr>
          <a:lstStyle/>
          <a:p>
            <a:r>
              <a:rPr lang="en-US" sz="2400" dirty="0"/>
              <a:t>COURSE: ENVIRONMENTAL GEOGRAPHY</a:t>
            </a:r>
            <a:endParaRPr lang="en-CA" sz="2400" dirty="0"/>
          </a:p>
        </p:txBody>
      </p:sp>
      <p:sp>
        <p:nvSpPr>
          <p:cNvPr id="8" name="TextBox 7"/>
          <p:cNvSpPr txBox="1"/>
          <p:nvPr/>
        </p:nvSpPr>
        <p:spPr>
          <a:xfrm>
            <a:off x="272329" y="1836871"/>
            <a:ext cx="2570160" cy="646331"/>
          </a:xfrm>
          <a:prstGeom prst="rect">
            <a:avLst/>
          </a:prstGeom>
          <a:solidFill>
            <a:schemeClr val="bg2">
              <a:lumMod val="90000"/>
            </a:schemeClr>
          </a:solidFill>
        </p:spPr>
        <p:txBody>
          <a:bodyPr wrap="square" rtlCol="0">
            <a:spAutoFit/>
          </a:bodyPr>
          <a:lstStyle/>
          <a:p>
            <a:pPr algn="ctr"/>
            <a:r>
              <a:rPr lang="en-US" dirty="0"/>
              <a:t>What is happening to the world of biodiversity</a:t>
            </a:r>
            <a:endParaRPr lang="en-CA" dirty="0"/>
          </a:p>
        </p:txBody>
      </p:sp>
      <p:grpSp>
        <p:nvGrpSpPr>
          <p:cNvPr id="16" name="Group 15"/>
          <p:cNvGrpSpPr/>
          <p:nvPr/>
        </p:nvGrpSpPr>
        <p:grpSpPr>
          <a:xfrm>
            <a:off x="2483901" y="1132079"/>
            <a:ext cx="3694039" cy="2104915"/>
            <a:chOff x="2562446" y="820677"/>
            <a:chExt cx="3694039" cy="2104915"/>
          </a:xfrm>
        </p:grpSpPr>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5823" y="1187020"/>
              <a:ext cx="2460662" cy="17385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3795823" y="820677"/>
              <a:ext cx="2460662" cy="369332"/>
            </a:xfrm>
            <a:prstGeom prst="rect">
              <a:avLst/>
            </a:prstGeom>
            <a:solidFill>
              <a:schemeClr val="bg2">
                <a:lumMod val="90000"/>
              </a:schemeClr>
            </a:solidFill>
          </p:spPr>
          <p:txBody>
            <a:bodyPr wrap="square" rtlCol="0">
              <a:spAutoFit/>
            </a:bodyPr>
            <a:lstStyle/>
            <a:p>
              <a:pPr algn="ctr"/>
              <a:r>
                <a:rPr lang="en-US" dirty="0"/>
                <a:t>How?</a:t>
              </a:r>
              <a:endParaRPr lang="en-CA" dirty="0"/>
            </a:p>
          </p:txBody>
        </p:sp>
        <p:sp>
          <p:nvSpPr>
            <p:cNvPr id="12" name="Freeform 11"/>
            <p:cNvSpPr/>
            <p:nvPr/>
          </p:nvSpPr>
          <p:spPr>
            <a:xfrm>
              <a:off x="2562446" y="1681913"/>
              <a:ext cx="1456661" cy="1201479"/>
            </a:xfrm>
            <a:custGeom>
              <a:avLst/>
              <a:gdLst>
                <a:gd name="connsiteX0" fmla="*/ 0 w 1456661"/>
                <a:gd name="connsiteY0" fmla="*/ 1201479 h 1201479"/>
                <a:gd name="connsiteX1" fmla="*/ 648586 w 1456661"/>
                <a:gd name="connsiteY1" fmla="*/ 382772 h 1201479"/>
                <a:gd name="connsiteX2" fmla="*/ 1456661 w 1456661"/>
                <a:gd name="connsiteY2" fmla="*/ 0 h 1201479"/>
              </a:gdLst>
              <a:ahLst/>
              <a:cxnLst>
                <a:cxn ang="0">
                  <a:pos x="connsiteX0" y="connsiteY0"/>
                </a:cxn>
                <a:cxn ang="0">
                  <a:pos x="connsiteX1" y="connsiteY1"/>
                </a:cxn>
                <a:cxn ang="0">
                  <a:pos x="connsiteX2" y="connsiteY2"/>
                </a:cxn>
              </a:cxnLst>
              <a:rect l="l" t="t" r="r" b="b"/>
              <a:pathLst>
                <a:path w="1456661" h="1201479">
                  <a:moveTo>
                    <a:pt x="0" y="1201479"/>
                  </a:moveTo>
                  <a:cubicBezTo>
                    <a:pt x="202904" y="892249"/>
                    <a:pt x="405809" y="583019"/>
                    <a:pt x="648586" y="382772"/>
                  </a:cubicBezTo>
                  <a:cubicBezTo>
                    <a:pt x="891363" y="182525"/>
                    <a:pt x="1174012" y="91262"/>
                    <a:pt x="1456661" y="0"/>
                  </a:cubicBezTo>
                </a:path>
              </a:pathLst>
            </a:custGeom>
            <a:noFill/>
            <a:ln w="762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7" name="Group 16"/>
          <p:cNvGrpSpPr/>
          <p:nvPr/>
        </p:nvGrpSpPr>
        <p:grpSpPr>
          <a:xfrm>
            <a:off x="6149185" y="1883029"/>
            <a:ext cx="2399711" cy="2435924"/>
            <a:chOff x="6207068" y="2005285"/>
            <a:chExt cx="2399711" cy="2435924"/>
          </a:xfrm>
        </p:grpSpPr>
        <p:pic>
          <p:nvPicPr>
            <p:cNvPr id="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47096" y="2702638"/>
              <a:ext cx="1259683" cy="1738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7347096" y="2336017"/>
              <a:ext cx="1259683" cy="369332"/>
            </a:xfrm>
            <a:prstGeom prst="rect">
              <a:avLst/>
            </a:prstGeom>
            <a:solidFill>
              <a:schemeClr val="bg2">
                <a:lumMod val="90000"/>
              </a:schemeClr>
            </a:solidFill>
          </p:spPr>
          <p:txBody>
            <a:bodyPr wrap="square" rtlCol="0">
              <a:spAutoFit/>
            </a:bodyPr>
            <a:lstStyle/>
            <a:p>
              <a:pPr algn="ctr"/>
              <a:r>
                <a:rPr lang="en-US" dirty="0"/>
                <a:t>Why?</a:t>
              </a:r>
              <a:endParaRPr lang="en-CA" dirty="0"/>
            </a:p>
          </p:txBody>
        </p:sp>
        <p:sp>
          <p:nvSpPr>
            <p:cNvPr id="13" name="Freeform 12"/>
            <p:cNvSpPr/>
            <p:nvPr/>
          </p:nvSpPr>
          <p:spPr>
            <a:xfrm rot="5229713">
              <a:off x="6079477" y="2132876"/>
              <a:ext cx="1456661" cy="1201479"/>
            </a:xfrm>
            <a:custGeom>
              <a:avLst/>
              <a:gdLst>
                <a:gd name="connsiteX0" fmla="*/ 0 w 1456661"/>
                <a:gd name="connsiteY0" fmla="*/ 1201479 h 1201479"/>
                <a:gd name="connsiteX1" fmla="*/ 648586 w 1456661"/>
                <a:gd name="connsiteY1" fmla="*/ 382772 h 1201479"/>
                <a:gd name="connsiteX2" fmla="*/ 1456661 w 1456661"/>
                <a:gd name="connsiteY2" fmla="*/ 0 h 1201479"/>
              </a:gdLst>
              <a:ahLst/>
              <a:cxnLst>
                <a:cxn ang="0">
                  <a:pos x="connsiteX0" y="connsiteY0"/>
                </a:cxn>
                <a:cxn ang="0">
                  <a:pos x="connsiteX1" y="connsiteY1"/>
                </a:cxn>
                <a:cxn ang="0">
                  <a:pos x="connsiteX2" y="connsiteY2"/>
                </a:cxn>
              </a:cxnLst>
              <a:rect l="l" t="t" r="r" b="b"/>
              <a:pathLst>
                <a:path w="1456661" h="1201479">
                  <a:moveTo>
                    <a:pt x="0" y="1201479"/>
                  </a:moveTo>
                  <a:cubicBezTo>
                    <a:pt x="202904" y="892249"/>
                    <a:pt x="405809" y="583019"/>
                    <a:pt x="648586" y="382772"/>
                  </a:cubicBezTo>
                  <a:cubicBezTo>
                    <a:pt x="891363" y="182525"/>
                    <a:pt x="1174012" y="91262"/>
                    <a:pt x="1456661" y="0"/>
                  </a:cubicBezTo>
                </a:path>
              </a:pathLst>
            </a:custGeom>
            <a:noFill/>
            <a:ln w="762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8" name="Group 17"/>
          <p:cNvGrpSpPr/>
          <p:nvPr/>
        </p:nvGrpSpPr>
        <p:grpSpPr>
          <a:xfrm>
            <a:off x="3116224" y="2679940"/>
            <a:ext cx="3809395" cy="3046928"/>
            <a:chOff x="3194769" y="2368538"/>
            <a:chExt cx="3809395" cy="3046928"/>
          </a:xfrm>
        </p:grpSpPr>
        <p:sp>
          <p:nvSpPr>
            <p:cNvPr id="11" name="TextBox 10"/>
            <p:cNvSpPr txBox="1"/>
            <p:nvPr/>
          </p:nvSpPr>
          <p:spPr>
            <a:xfrm>
              <a:off x="4178595" y="4475358"/>
              <a:ext cx="2613837" cy="646331"/>
            </a:xfrm>
            <a:prstGeom prst="rect">
              <a:avLst/>
            </a:prstGeom>
            <a:solidFill>
              <a:schemeClr val="bg2">
                <a:lumMod val="90000"/>
              </a:schemeClr>
            </a:solidFill>
          </p:spPr>
          <p:txBody>
            <a:bodyPr wrap="square" rtlCol="0">
              <a:spAutoFit/>
            </a:bodyPr>
            <a:lstStyle/>
            <a:p>
              <a:pPr algn="ctr"/>
              <a:r>
                <a:rPr lang="en-US" dirty="0"/>
                <a:t>What are we doing about it and is it working?</a:t>
              </a:r>
              <a:endParaRPr lang="en-CA" dirty="0"/>
            </a:p>
          </p:txBody>
        </p:sp>
        <p:sp>
          <p:nvSpPr>
            <p:cNvPr id="14" name="Freeform 13"/>
            <p:cNvSpPr/>
            <p:nvPr/>
          </p:nvSpPr>
          <p:spPr>
            <a:xfrm rot="13113723">
              <a:off x="3194769" y="2368538"/>
              <a:ext cx="3809395" cy="3046928"/>
            </a:xfrm>
            <a:custGeom>
              <a:avLst/>
              <a:gdLst>
                <a:gd name="connsiteX0" fmla="*/ 0 w 1456661"/>
                <a:gd name="connsiteY0" fmla="*/ 1201479 h 1201479"/>
                <a:gd name="connsiteX1" fmla="*/ 648586 w 1456661"/>
                <a:gd name="connsiteY1" fmla="*/ 382772 h 1201479"/>
                <a:gd name="connsiteX2" fmla="*/ 1456661 w 1456661"/>
                <a:gd name="connsiteY2" fmla="*/ 0 h 1201479"/>
                <a:gd name="connsiteX0" fmla="*/ 0 w 1456661"/>
                <a:gd name="connsiteY0" fmla="*/ 1201479 h 1201479"/>
                <a:gd name="connsiteX1" fmla="*/ 475679 w 1456661"/>
                <a:gd name="connsiteY1" fmla="*/ 507017 h 1201479"/>
                <a:gd name="connsiteX2" fmla="*/ 1456661 w 1456661"/>
                <a:gd name="connsiteY2" fmla="*/ 0 h 1201479"/>
                <a:gd name="connsiteX0" fmla="*/ 0 w 1456661"/>
                <a:gd name="connsiteY0" fmla="*/ 1201479 h 1201479"/>
                <a:gd name="connsiteX1" fmla="*/ 445564 w 1456661"/>
                <a:gd name="connsiteY1" fmla="*/ 468210 h 1201479"/>
                <a:gd name="connsiteX2" fmla="*/ 1456661 w 1456661"/>
                <a:gd name="connsiteY2" fmla="*/ 0 h 1201479"/>
                <a:gd name="connsiteX0" fmla="*/ 0 w 1456661"/>
                <a:gd name="connsiteY0" fmla="*/ 1201479 h 1201479"/>
                <a:gd name="connsiteX1" fmla="*/ 445564 w 1456661"/>
                <a:gd name="connsiteY1" fmla="*/ 468210 h 1201479"/>
                <a:gd name="connsiteX2" fmla="*/ 1456661 w 1456661"/>
                <a:gd name="connsiteY2" fmla="*/ 0 h 1201479"/>
                <a:gd name="connsiteX0" fmla="*/ 0 w 1456661"/>
                <a:gd name="connsiteY0" fmla="*/ 1201479 h 1201479"/>
                <a:gd name="connsiteX1" fmla="*/ 445564 w 1456661"/>
                <a:gd name="connsiteY1" fmla="*/ 468210 h 1201479"/>
                <a:gd name="connsiteX2" fmla="*/ 1456661 w 1456661"/>
                <a:gd name="connsiteY2" fmla="*/ 0 h 1201479"/>
                <a:gd name="connsiteX0" fmla="*/ 0 w 1456661"/>
                <a:gd name="connsiteY0" fmla="*/ 1201479 h 1201479"/>
                <a:gd name="connsiteX1" fmla="*/ 484637 w 1456661"/>
                <a:gd name="connsiteY1" fmla="*/ 482371 h 1201479"/>
                <a:gd name="connsiteX2" fmla="*/ 1456661 w 1456661"/>
                <a:gd name="connsiteY2" fmla="*/ 0 h 1201479"/>
                <a:gd name="connsiteX0" fmla="*/ 0 w 1456661"/>
                <a:gd name="connsiteY0" fmla="*/ 1201479 h 1201479"/>
                <a:gd name="connsiteX1" fmla="*/ 484637 w 1456661"/>
                <a:gd name="connsiteY1" fmla="*/ 482371 h 1201479"/>
                <a:gd name="connsiteX2" fmla="*/ 1456661 w 1456661"/>
                <a:gd name="connsiteY2" fmla="*/ 0 h 1201479"/>
              </a:gdLst>
              <a:ahLst/>
              <a:cxnLst>
                <a:cxn ang="0">
                  <a:pos x="connsiteX0" y="connsiteY0"/>
                </a:cxn>
                <a:cxn ang="0">
                  <a:pos x="connsiteX1" y="connsiteY1"/>
                </a:cxn>
                <a:cxn ang="0">
                  <a:pos x="connsiteX2" y="connsiteY2"/>
                </a:cxn>
              </a:cxnLst>
              <a:rect l="l" t="t" r="r" b="b"/>
              <a:pathLst>
                <a:path w="1456661" h="1201479">
                  <a:moveTo>
                    <a:pt x="0" y="1201479"/>
                  </a:moveTo>
                  <a:cubicBezTo>
                    <a:pt x="202904" y="892249"/>
                    <a:pt x="310544" y="626369"/>
                    <a:pt x="484637" y="482371"/>
                  </a:cubicBezTo>
                  <a:cubicBezTo>
                    <a:pt x="658730" y="338373"/>
                    <a:pt x="1174012" y="91262"/>
                    <a:pt x="1456661" y="0"/>
                  </a:cubicBezTo>
                </a:path>
              </a:pathLst>
            </a:custGeom>
            <a:noFill/>
            <a:ln w="762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p:cNvSpPr txBox="1"/>
          <p:nvPr/>
        </p:nvSpPr>
        <p:spPr>
          <a:xfrm>
            <a:off x="6399598" y="127560"/>
            <a:ext cx="2595839" cy="1200329"/>
          </a:xfrm>
          <a:prstGeom prst="rect">
            <a:avLst/>
          </a:prstGeom>
          <a:noFill/>
        </p:spPr>
        <p:txBody>
          <a:bodyPr wrap="none" rtlCol="0">
            <a:spAutoFit/>
          </a:bodyPr>
          <a:lstStyle/>
          <a:p>
            <a:r>
              <a:rPr lang="en-US" dirty="0"/>
              <a:t>1. Lectures</a:t>
            </a:r>
          </a:p>
          <a:p>
            <a:r>
              <a:rPr lang="en-US" dirty="0"/>
              <a:t>2. Group research</a:t>
            </a:r>
          </a:p>
          <a:p>
            <a:r>
              <a:rPr lang="en-US" dirty="0"/>
              <a:t>3. Final film showcase</a:t>
            </a:r>
          </a:p>
          <a:p>
            <a:r>
              <a:rPr lang="en-US" dirty="0"/>
              <a:t>4. Extinction presentation</a:t>
            </a:r>
            <a:endParaRPr lang="en-CA" dirty="0"/>
          </a:p>
        </p:txBody>
      </p:sp>
      <p:sp>
        <p:nvSpPr>
          <p:cNvPr id="20" name="TextBox 19"/>
          <p:cNvSpPr txBox="1"/>
          <p:nvPr/>
        </p:nvSpPr>
        <p:spPr>
          <a:xfrm>
            <a:off x="2136353" y="5674909"/>
            <a:ext cx="6541230" cy="369332"/>
          </a:xfrm>
          <a:prstGeom prst="rect">
            <a:avLst/>
          </a:prstGeom>
          <a:solidFill>
            <a:schemeClr val="bg2">
              <a:lumMod val="90000"/>
            </a:schemeClr>
          </a:solidFill>
        </p:spPr>
        <p:txBody>
          <a:bodyPr wrap="square" rtlCol="0">
            <a:spAutoFit/>
          </a:bodyPr>
          <a:lstStyle/>
          <a:p>
            <a:pPr algn="ctr"/>
            <a:r>
              <a:rPr lang="en-US" dirty="0"/>
              <a:t>Can we continue along this cycle and can the Earth support us?</a:t>
            </a:r>
            <a:endParaRPr lang="en-CA" dirty="0"/>
          </a:p>
        </p:txBody>
      </p:sp>
    </p:spTree>
    <p:extLst>
      <p:ext uri="{BB962C8B-B14F-4D97-AF65-F5344CB8AC3E}">
        <p14:creationId xmlns:p14="http://schemas.microsoft.com/office/powerpoint/2010/main" val="2078047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up)">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right)">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594</TotalTime>
  <Words>1046</Words>
  <Application>Microsoft Office PowerPoint</Application>
  <PresentationFormat>On-screen Show (4:3)</PresentationFormat>
  <Paragraphs>158</Paragraphs>
  <Slides>14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Aharoni</vt:lpstr>
      <vt:lpstr>Arial</vt:lpstr>
      <vt:lpstr>Calibri</vt:lpstr>
      <vt:lpstr>Times New Roman</vt:lpstr>
      <vt:lpstr>Office Theme</vt:lpstr>
      <vt:lpstr>ENVIRONMENTAL GEOGRAPHY</vt:lpstr>
      <vt:lpstr>PowerPoint Presentation</vt:lpstr>
      <vt:lpstr>PowerPoint Presentation</vt:lpstr>
      <vt:lpstr>PowerPoint Presentation</vt:lpstr>
      <vt:lpstr>PowerPoint Presentation</vt:lpstr>
      <vt:lpstr>PowerPoint Presentation</vt:lpstr>
      <vt:lpstr>How to foster critical thinking and rational or novel interpretation of information?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Camilo Mora</dc:creator>
  <cp:lastModifiedBy>Camilo</cp:lastModifiedBy>
  <cp:revision>65</cp:revision>
  <dcterms:created xsi:type="dcterms:W3CDTF">2011-10-31T19:34:43Z</dcterms:created>
  <dcterms:modified xsi:type="dcterms:W3CDTF">2023-08-21T18:45:08Z</dcterms:modified>
</cp:coreProperties>
</file>

<file path=docProps/thumbnail.jpeg>
</file>